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2" r:id="rId1"/>
  </p:sldMasterIdLst>
  <p:notesMasterIdLst>
    <p:notesMasterId r:id="rId202"/>
  </p:notesMasterIdLst>
  <p:handoutMasterIdLst>
    <p:handoutMasterId r:id="rId203"/>
  </p:handoutMasterIdLst>
  <p:sldIdLst>
    <p:sldId id="256" r:id="rId2"/>
    <p:sldId id="45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 id="381" r:id="rId128"/>
    <p:sldId id="382" r:id="rId129"/>
    <p:sldId id="383" r:id="rId130"/>
    <p:sldId id="384" r:id="rId131"/>
    <p:sldId id="385" r:id="rId132"/>
    <p:sldId id="386" r:id="rId133"/>
    <p:sldId id="387" r:id="rId134"/>
    <p:sldId id="388" r:id="rId135"/>
    <p:sldId id="389" r:id="rId136"/>
    <p:sldId id="390" r:id="rId137"/>
    <p:sldId id="455" r:id="rId138"/>
    <p:sldId id="454"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Lst>
  <p:sldSz cx="9144000" cy="5715000" type="screen16x10"/>
  <p:notesSz cx="7315200" cy="9601200"/>
  <p:embeddedFontLst>
    <p:embeddedFont>
      <p:font typeface="Calibri" panose="020F0502020204030204" pitchFamily="34" charset="0"/>
      <p:regular r:id="rId204"/>
      <p:bold r:id="rId205"/>
      <p:italic r:id="rId206"/>
      <p:boldItalic r:id="rId207"/>
    </p:embeddedFont>
    <p:embeddedFont>
      <p:font typeface="Calibri Light" panose="020F0302020204030204" pitchFamily="34" charset="0"/>
      <p:regular r:id="rId208"/>
      <p:italic r:id="rId209"/>
    </p:embeddedFont>
    <p:embeddedFont>
      <p:font typeface="Meddon" panose="020B0604020202020204" charset="0"/>
      <p:regular r:id="rId21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000000"/>
          </p15:clr>
        </p15:guide>
        <p15:guide id="2" pos="2880">
          <p15:clr>
            <a:srgbClr val="000000"/>
          </p15:clr>
        </p15:guide>
      </p15:sldGuideLst>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4" roundtripDataSignature="AMtx7mi8Q+YOkSJCfEhLOjx/4r0nNbiui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6FF67D-E1A7-4608-8722-F6B273B8CC86}">
  <a:tblStyle styleId="{906FF67D-E1A7-4608-8722-F6B273B8CC8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1" d="100"/>
          <a:sy n="131" d="100"/>
        </p:scale>
        <p:origin x="1032" y="86"/>
      </p:cViewPr>
      <p:guideLst>
        <p:guide orient="horz" pos="1800"/>
        <p:guide pos="2880"/>
      </p:guideLst>
    </p:cSldViewPr>
  </p:slideViewPr>
  <p:notesTextViewPr>
    <p:cViewPr>
      <p:scale>
        <a:sx n="1" d="1"/>
        <a:sy n="1" d="1"/>
      </p:scale>
      <p:origin x="0" y="0"/>
    </p:cViewPr>
  </p:notesTextViewPr>
  <p:notesViewPr>
    <p:cSldViewPr snapToGrid="0">
      <p:cViewPr varScale="1">
        <p:scale>
          <a:sx n="84" d="100"/>
          <a:sy n="84" d="100"/>
        </p:scale>
        <p:origin x="3792" y="6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customschemas.google.com/relationships/presentationmetadata" Target="meta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7.fntdata"/><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notesMaster" Target="notesMasters/notesMaster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2FEE6619-C67A-4575-A2B2-CCE259683F4F}" type="datetimeFigureOut">
              <a:rPr lang="en-US" smtClean="0"/>
              <a:t>9/8/2025</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03A2F6F4-5492-45E5-B873-74975B9EACAE}" type="slidenum">
              <a:rPr lang="en-US" smtClean="0"/>
              <a:t>‹#›</a:t>
            </a:fld>
            <a:endParaRPr lang="en-US"/>
          </a:p>
        </p:txBody>
      </p:sp>
    </p:spTree>
    <p:extLst>
      <p:ext uri="{BB962C8B-B14F-4D97-AF65-F5344CB8AC3E}">
        <p14:creationId xmlns:p14="http://schemas.microsoft.com/office/powerpoint/2010/main" val="1893224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7" cy="481012"/>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3375" y="0"/>
            <a:ext cx="3170237" cy="481012"/>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Calibri"/>
                <a:ea typeface="Calibri"/>
                <a:cs typeface="Calibri"/>
                <a:sym typeface="Calibri"/>
              </a:defRPr>
            </a:lvl1pPr>
            <a:lvl2pPr marR="0" lvl="1"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776287" y="719137"/>
            <a:ext cx="5762625" cy="36020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730250" y="4560887"/>
            <a:ext cx="5854700" cy="4321175"/>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9118600"/>
            <a:ext cx="3170237" cy="481012"/>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6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3375" y="9118600"/>
            <a:ext cx="3170237" cy="4810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10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8" name="Google Shape;708;p10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10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3" name="Google Shape;713;p10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0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8" name="Google Shape;718;p10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10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p10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10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10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10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 name="Google Shape;736;p10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p10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p10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p107: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p107: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p108: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0" name="Google Shape;760;p108: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The values in the boxes causes these attributes to be treated as ‘object’ instead of ‘int’</a:t>
            </a:r>
            <a:endParaRPr/>
          </a:p>
        </p:txBody>
      </p:sp>
      <p:sp>
        <p:nvSpPr>
          <p:cNvPr id="761" name="Google Shape;761;p108:notes"/>
          <p:cNvSpPr txBox="1"/>
          <p:nvPr/>
        </p:nvSpPr>
        <p:spPr>
          <a:xfrm>
            <a:off x="4219575" y="8451850"/>
            <a:ext cx="3227387" cy="4460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109</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109: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4" name="Google Shape;774;p109: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1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110: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110: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11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11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p112: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p112: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113: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2" name="Google Shape;802;p113: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114: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3" name="Google Shape;813;p114: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p115: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p115: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116: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116: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p117: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8" name="Google Shape;848;p117: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18: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 name="Google Shape;854;p118: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p119: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3" name="Google Shape;863;p119: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120: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9" name="Google Shape;869;p120: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121: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121: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p122: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1" name="Google Shape;891;p122: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p123: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4" name="Google Shape;904;p123: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124: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 name="Google Shape;917;p124: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125: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125: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p126: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 name="Google Shape;932;p126: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127: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127: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128: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128: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p129: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3" name="Google Shape;963;p129: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p130: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9" name="Google Shape;969;p130: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13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7" name="Google Shape;977;p13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p13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3" name="Google Shape;983;p13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p13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8" name="Google Shape;988;p13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13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13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p13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9" name="Google Shape;999;p13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p13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4" name="Google Shape;1004;p13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p13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0" name="Google Shape;1010;p13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p13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 name="Google Shape;1015;p13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13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p13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14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7" name="Google Shape;1027;p14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p14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2" name="Google Shape;1032;p14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4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7" name="Google Shape;1037;p14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p14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2" name="Google Shape;1042;p14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14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8" name="Google Shape;1048;p14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4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14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p14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8" name="Google Shape;1058;p14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p14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3" name="Google Shape;1063;p14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p14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p14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4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14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p150: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1" name="Google Shape;1081;p150: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None/>
            </a:pPr>
            <a:r>
              <a:rPr lang="en-US"/>
              <a:t>Pearson method is used to check the strength of association between two numeric variables;</a:t>
            </a:r>
            <a:endParaRPr/>
          </a:p>
          <a:p>
            <a:pPr marL="0" lvl="0" indent="0" algn="l" rtl="0">
              <a:spcBef>
                <a:spcPts val="0"/>
              </a:spcBef>
              <a:spcAft>
                <a:spcPts val="0"/>
              </a:spcAft>
              <a:buSzPts val="1800"/>
              <a:buNone/>
            </a:pPr>
            <a:r>
              <a:rPr lang="en-US"/>
              <a:t>If you have ordinal variables then you can go for other methods: ‘kendal rank’ and ‘Spearman rank’ correlation</a:t>
            </a:r>
            <a:endParaRPr/>
          </a:p>
          <a:p>
            <a:pPr marL="0" lvl="0" indent="0" algn="l" rtl="0">
              <a:spcBef>
                <a:spcPts val="0"/>
              </a:spcBef>
              <a:spcAft>
                <a:spcPts val="0"/>
              </a:spcAft>
              <a:buNone/>
            </a:pPr>
            <a:endParaRPr/>
          </a:p>
        </p:txBody>
      </p:sp>
      <p:sp>
        <p:nvSpPr>
          <p:cNvPr id="1082" name="Google Shape;1082;p150:notes"/>
          <p:cNvSpPr txBox="1"/>
          <p:nvPr/>
        </p:nvSpPr>
        <p:spPr>
          <a:xfrm>
            <a:off x="4219575" y="8451850"/>
            <a:ext cx="3227387" cy="4460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153</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p151: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4" name="Google Shape;1104;p151: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Google Shape;1110;p15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1" name="Google Shape;1111;p15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153: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6" name="Google Shape;1116;p153: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p154: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1" name="Google Shape;1121;p154: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155: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7" name="Google Shape;1127;p155: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p156: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3" name="Google Shape;1133;p156: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SzPts val="1800"/>
              <a:buNone/>
            </a:pPr>
            <a:r>
              <a:rPr lang="en-US">
                <a:solidFill>
                  <a:srgbClr val="000000"/>
                </a:solidFill>
              </a:rPr>
              <a:t>One hot encoding, is very useful but it can cause the number of columns to expand greatly if you have very many unique values in a column</a:t>
            </a:r>
            <a:endParaRPr/>
          </a:p>
        </p:txBody>
      </p:sp>
      <p:sp>
        <p:nvSpPr>
          <p:cNvPr id="1134" name="Google Shape;1134;p156:notes"/>
          <p:cNvSpPr txBox="1"/>
          <p:nvPr/>
        </p:nvSpPr>
        <p:spPr>
          <a:xfrm>
            <a:off x="4219575" y="8451850"/>
            <a:ext cx="3227387" cy="4460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a:solidFill>
                  <a:srgbClr val="000000"/>
                </a:solidFill>
                <a:latin typeface="Calibri"/>
                <a:ea typeface="Calibri"/>
                <a:cs typeface="Calibri"/>
                <a:sym typeface="Calibri"/>
              </a:rPr>
              <a:t>159</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p15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p15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15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6" name="Google Shape;1146;p15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Google Shape;1150;p15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1" name="Google Shape;1151;p15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1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16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9" name="Google Shape;1159;p16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p16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6" name="Google Shape;1166;p16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16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2" name="Google Shape;1172;p16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p163:notes"/>
          <p:cNvSpPr txBox="1">
            <a:spLocks noGrp="1"/>
          </p:cNvSpPr>
          <p:nvPr>
            <p:ph type="body" idx="1"/>
          </p:nvPr>
        </p:nvSpPr>
        <p:spPr>
          <a:xfrm>
            <a:off x="744537" y="4283075"/>
            <a:ext cx="5957887" cy="300196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7" name="Google Shape;1177;p163:notes"/>
          <p:cNvSpPr>
            <a:spLocks noGrp="1" noRot="1" noChangeAspect="1"/>
          </p:cNvSpPr>
          <p:nvPr>
            <p:ph type="sldImg" idx="2"/>
          </p:nvPr>
        </p:nvSpPr>
        <p:spPr>
          <a:xfrm>
            <a:off x="1322388" y="1112838"/>
            <a:ext cx="4803775" cy="30019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p16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4" name="Google Shape;1184;p16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p16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0" name="Google Shape;1190;p16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p16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7" name="Google Shape;1197;p16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p16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3" name="Google Shape;1203;p16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p16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9" name="Google Shape;1209;p16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p16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5" name="Google Shape;1215;p16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1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p17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1" name="Google Shape;1221;p17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17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p17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7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2" name="Google Shape;1232;p17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p17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7" name="Google Shape;1237;p17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1"/>
        <p:cNvGrpSpPr/>
        <p:nvPr/>
      </p:nvGrpSpPr>
      <p:grpSpPr>
        <a:xfrm>
          <a:off x="0" y="0"/>
          <a:ext cx="0" cy="0"/>
          <a:chOff x="0" y="0"/>
          <a:chExt cx="0" cy="0"/>
        </a:xfrm>
      </p:grpSpPr>
      <p:sp>
        <p:nvSpPr>
          <p:cNvPr id="1242" name="Google Shape;1242;p17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3" name="Google Shape;1243;p17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p17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8" name="Google Shape;1248;p17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7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4" name="Google Shape;1254;p17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17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p17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p17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5" name="Google Shape;1265;p17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p17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3" name="Google Shape;1273;p17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p18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18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p18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4" name="Google Shape;1284;p18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p18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2" name="Google Shape;1292;p18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p18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8" name="Google Shape;1298;p18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p18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4" name="Google Shape;1304;p18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9"/>
        <p:cNvGrpSpPr/>
        <p:nvPr/>
      </p:nvGrpSpPr>
      <p:grpSpPr>
        <a:xfrm>
          <a:off x="0" y="0"/>
          <a:ext cx="0" cy="0"/>
          <a:chOff x="0" y="0"/>
          <a:chExt cx="0" cy="0"/>
        </a:xfrm>
      </p:grpSpPr>
      <p:sp>
        <p:nvSpPr>
          <p:cNvPr id="1310" name="Google Shape;1310;p18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1" name="Google Shape;1311;p18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p18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6" name="Google Shape;1316;p18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18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1" name="Google Shape;1321;p18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p18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7" name="Google Shape;1327;p18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p18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3" name="Google Shape;1333;p18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p19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9" name="Google Shape;1339;p19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p19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5" name="Google Shape;1345;p19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p19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1" name="Google Shape;1351;p19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p19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6" name="Google Shape;1356;p19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p19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2" name="Google Shape;1362;p19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19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19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2"/>
        <p:cNvGrpSpPr/>
        <p:nvPr/>
      </p:nvGrpSpPr>
      <p:grpSpPr>
        <a:xfrm>
          <a:off x="0" y="0"/>
          <a:ext cx="0" cy="0"/>
          <a:chOff x="0" y="0"/>
          <a:chExt cx="0" cy="0"/>
        </a:xfrm>
      </p:grpSpPr>
      <p:sp>
        <p:nvSpPr>
          <p:cNvPr id="1373" name="Google Shape;1373;p19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4" name="Google Shape;1374;p19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p19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0" name="Google Shape;1380;p19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2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5" name="Google Shape;245;p2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p2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2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2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3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3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p3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3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3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3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p3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3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3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 name="Google Shape;110;p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4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4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4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4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4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9" name="Google Shape;369;p4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4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4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6" name="Google Shape;386;p4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4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4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4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p4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5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5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5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p5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5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5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 name="Google Shape;425;p5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5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5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p5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p5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5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5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5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4" name="Google Shape;454;p5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5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5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 name="Google Shape;124;p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6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6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6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6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6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p6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6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6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6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6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6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6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p6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p6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6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p6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p6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p6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6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7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p7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7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3" name="Google Shape;533;p7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7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7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p7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7" name="Google Shape;547;p7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p7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4" name="Google Shape;554;p7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7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 name="Google Shape;562;p7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7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9" name="Google Shape;569;p7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7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7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p7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7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7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 name="Google Shape;587;p7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524288"/>
            <a:headEnd type="none" w="sm" len="sm"/>
            <a:tailEnd type="none" w="sm" len="sm"/>
          </a:ln>
        </p:spPr>
      </p:sp>
      <p:sp>
        <p:nvSpPr>
          <p:cNvPr id="136" name="Google Shape;136;p8:notes"/>
          <p:cNvSpPr txBox="1">
            <a:spLocks noGrp="1"/>
          </p:cNvSpPr>
          <p:nvPr>
            <p:ph type="body" idx="1"/>
          </p:nvPr>
        </p:nvSpPr>
        <p:spPr>
          <a:xfrm>
            <a:off x="730250" y="4560887"/>
            <a:ext cx="5854700" cy="432117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p8:notes"/>
          <p:cNvSpPr txBox="1"/>
          <p:nvPr/>
        </p:nvSpPr>
        <p:spPr>
          <a:xfrm>
            <a:off x="4143375" y="9118600"/>
            <a:ext cx="3170237" cy="481012"/>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8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8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8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8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8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8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8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9" name="Google Shape;609;p8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8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8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8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8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8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9" name="Google Shape;629;p8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p8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5" name="Google Shape;635;p8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Google Shape;640;p8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8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8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8" name="Google Shape;648;p8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90: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90: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91: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91: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92: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5" name="Google Shape;665;p92: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93: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71" name="Google Shape;671;p93: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94: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6" name="Google Shape;676;p94: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95: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1" name="Google Shape;681;p95: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p96: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6" name="Google Shape;686;p96: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97: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p97: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p98: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p98: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99:notes"/>
          <p:cNvSpPr txBox="1">
            <a:spLocks noGrp="1"/>
          </p:cNvSpPr>
          <p:nvPr>
            <p:ph type="body" idx="1"/>
          </p:nvPr>
        </p:nvSpPr>
        <p:spPr>
          <a:xfrm>
            <a:off x="730250" y="4560887"/>
            <a:ext cx="5854700" cy="4321175"/>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99:notes"/>
          <p:cNvSpPr>
            <a:spLocks noGrp="1" noRot="1" noChangeAspect="1"/>
          </p:cNvSpPr>
          <p:nvPr>
            <p:ph type="sldImg" idx="2"/>
          </p:nvPr>
        </p:nvSpPr>
        <p:spPr>
          <a:xfrm>
            <a:off x="776288" y="719138"/>
            <a:ext cx="5762625" cy="360203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4498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647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6593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33643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3427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616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357820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2231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24749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45079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2349010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sz="1400">
              <a:solidFill>
                <a:srgbClr val="000000"/>
              </a:solidFill>
              <a:latin typeface="Arial"/>
              <a:ea typeface="Arial"/>
              <a:cs typeface="Arial"/>
              <a:sym typeface="Arial"/>
            </a:endParaRPr>
          </a:p>
        </p:txBody>
      </p:sp>
    </p:spTree>
    <p:extLst>
      <p:ext uri="{BB962C8B-B14F-4D97-AF65-F5344CB8AC3E}">
        <p14:creationId xmlns:p14="http://schemas.microsoft.com/office/powerpoint/2010/main" val="1857957897"/>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90.png"/></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99.jpg"/></Relationships>
</file>

<file path=ppt/slides/_rels/slide1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6.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7.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2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notesSlide" Target="../notesSlides/notesSlide147.xml"/><Relationship Id="rId1" Type="http://schemas.openxmlformats.org/officeDocument/2006/relationships/slideLayout" Target="../slideLayouts/slideLayout4.xml"/><Relationship Id="rId4" Type="http://schemas.openxmlformats.org/officeDocument/2006/relationships/image" Target="../media/image123.jpg"/></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check-for-nan-in-pandas-dataframe/"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check-for-nan-in-pandas-dataframe/"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9.xml"/><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1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60.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16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36.jp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hyperlink" Target="https://www.geeksforgeeks.org/line-chart-in-matplotlib-python/" TargetMode="External"/><Relationship Id="rId2" Type="http://schemas.openxmlformats.org/officeDocument/2006/relationships/notesSlide" Target="../notesSlides/notesSlide178.xml"/><Relationship Id="rId1" Type="http://schemas.openxmlformats.org/officeDocument/2006/relationships/slideLayout" Target="../slideLayouts/slideLayout4.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hyperlink" Target="https://www.geeksforgeeks.org/matplotlib-pyplot-plot-function-in-python/" TargetMode="Externa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81.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1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82.xml"/><Relationship Id="rId1" Type="http://schemas.openxmlformats.org/officeDocument/2006/relationships/slideLayout" Target="../slideLayouts/slideLayout4.xml"/><Relationship Id="rId4" Type="http://schemas.openxmlformats.org/officeDocument/2006/relationships/image" Target="../media/image151.jp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90.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9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1.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scribbr.com/statistics/normal-distribution/"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scribbr.com/statistics/variability/" TargetMode="Externa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s://www.simplilearn.com/what-is-descriptive-statistics-article"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838200" y="1104900"/>
            <a:ext cx="7391400" cy="4191000"/>
          </a:xfrm>
          <a:prstGeom prst="rect">
            <a:avLst/>
          </a:prstGeom>
          <a:noFill/>
          <a:ln>
            <a:noFill/>
          </a:ln>
        </p:spPr>
      </p:pic>
      <p:sp>
        <p:nvSpPr>
          <p:cNvPr id="2" name="Content Placeholder 1"/>
          <p:cNvSpPr>
            <a:spLocks noGrp="1"/>
          </p:cNvSpPr>
          <p:nvPr>
            <p:ph idx="1"/>
          </p:nvPr>
        </p:nvSpPr>
        <p:spPr/>
        <p:txBody>
          <a:bodyPr/>
          <a:lstStyle/>
          <a:p>
            <a:endParaRPr lang="en-US" dirty="0"/>
          </a:p>
        </p:txBody>
      </p:sp>
      <p:sp>
        <p:nvSpPr>
          <p:cNvPr id="3" name="TextBox 2"/>
          <p:cNvSpPr txBox="1"/>
          <p:nvPr/>
        </p:nvSpPr>
        <p:spPr>
          <a:xfrm>
            <a:off x="2947047" y="331980"/>
            <a:ext cx="968535" cy="369332"/>
          </a:xfrm>
          <a:prstGeom prst="rect">
            <a:avLst/>
          </a:prstGeom>
          <a:noFill/>
        </p:spPr>
        <p:txBody>
          <a:bodyPr wrap="none" rtlCol="0">
            <a:spAutoFit/>
          </a:bodyPr>
          <a:lstStyle/>
          <a:p>
            <a:r>
              <a:rPr lang="en-US" dirty="0" smtClean="0"/>
              <a:t>STATICS</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9"/>
          <p:cNvSpPr txBox="1">
            <a:spLocks noGrp="1"/>
          </p:cNvSpPr>
          <p:nvPr>
            <p:ph type="title"/>
          </p:nvPr>
        </p:nvSpPr>
        <p:spPr>
          <a:xfrm>
            <a:off x="457200" y="228600"/>
            <a:ext cx="8229600" cy="6477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chemeClr val="dk1"/>
              </a:buClr>
              <a:buSzPts val="3900"/>
              <a:buFont typeface="Calibri"/>
              <a:buNone/>
            </a:pPr>
            <a:r>
              <a:rPr lang="en-US" sz="3900" b="1" i="0" u="none">
                <a:solidFill>
                  <a:schemeClr val="dk1"/>
                </a:solidFill>
                <a:latin typeface="Calibri"/>
                <a:ea typeface="Calibri"/>
                <a:cs typeface="Calibri"/>
                <a:sym typeface="Calibri"/>
              </a:rPr>
              <a:t/>
            </a:r>
            <a:br>
              <a:rPr lang="en-US" sz="3900" b="1" i="0" u="none">
                <a:solidFill>
                  <a:schemeClr val="dk1"/>
                </a:solidFill>
                <a:latin typeface="Calibri"/>
                <a:ea typeface="Calibri"/>
                <a:cs typeface="Calibri"/>
                <a:sym typeface="Calibri"/>
              </a:rPr>
            </a:br>
            <a:r>
              <a:rPr lang="en-US" sz="3900" b="1" i="0" u="none">
                <a:solidFill>
                  <a:srgbClr val="FF0000"/>
                </a:solidFill>
                <a:latin typeface="Calibri"/>
                <a:ea typeface="Calibri"/>
                <a:cs typeface="Calibri"/>
                <a:sym typeface="Calibri"/>
              </a:rPr>
              <a:t>Inferential Statistics</a:t>
            </a:r>
            <a:r>
              <a:rPr lang="en-US" sz="3900" b="0" i="0" u="none">
                <a:solidFill>
                  <a:schemeClr val="dk1"/>
                </a:solidFill>
                <a:latin typeface="Calibri"/>
                <a:ea typeface="Calibri"/>
                <a:cs typeface="Calibri"/>
                <a:sym typeface="Calibri"/>
              </a:rPr>
              <a:t/>
            </a:r>
            <a:br>
              <a:rPr lang="en-US" sz="3900" b="0" i="0" u="none">
                <a:solidFill>
                  <a:schemeClr val="dk1"/>
                </a:solidFill>
                <a:latin typeface="Calibri"/>
                <a:ea typeface="Calibri"/>
                <a:cs typeface="Calibri"/>
                <a:sym typeface="Calibri"/>
              </a:rPr>
            </a:br>
            <a:endParaRPr/>
          </a:p>
        </p:txBody>
      </p:sp>
      <p:sp>
        <p:nvSpPr>
          <p:cNvPr id="147" name="Google Shape;147;p9"/>
          <p:cNvSpPr txBox="1">
            <a:spLocks noGrp="1"/>
          </p:cNvSpPr>
          <p:nvPr>
            <p:ph sz="half" idx="1"/>
          </p:nvPr>
        </p:nvSpPr>
        <p:spPr>
          <a:xfrm>
            <a:off x="457200" y="876300"/>
            <a:ext cx="4724400" cy="42291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In statistics, the collection of all elements of interest is called a </a:t>
            </a:r>
            <a:r>
              <a:rPr lang="en-US" sz="2000" b="1" i="0" u="none">
                <a:solidFill>
                  <a:srgbClr val="FF0000"/>
                </a:solidFill>
                <a:latin typeface="Calibri"/>
                <a:ea typeface="Calibri"/>
                <a:cs typeface="Calibri"/>
                <a:sym typeface="Calibri"/>
              </a:rPr>
              <a:t>population</a:t>
            </a:r>
            <a:r>
              <a:rPr lang="en-US" sz="2000" b="0" i="0" u="none">
                <a:solidFill>
                  <a:srgbClr val="FF0000"/>
                </a:solidFill>
                <a:latin typeface="Calibri"/>
                <a:ea typeface="Calibri"/>
                <a:cs typeface="Calibri"/>
                <a:sym typeface="Calibri"/>
              </a:rPr>
              <a:t>.</a:t>
            </a:r>
            <a:r>
              <a:rPr lang="en-US" sz="2000" b="0" i="0" u="none">
                <a:solidFill>
                  <a:schemeClr val="dk1"/>
                </a:solidFill>
                <a:latin typeface="Calibri"/>
                <a:ea typeface="Calibri"/>
                <a:cs typeface="Calibri"/>
                <a:sym typeface="Calibri"/>
              </a:rPr>
              <a: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selection of a few elements from this population is called a </a:t>
            </a:r>
            <a:r>
              <a:rPr lang="en-US" sz="2000" b="1" i="0" u="none">
                <a:solidFill>
                  <a:srgbClr val="FF0000"/>
                </a:solidFill>
                <a:latin typeface="Calibri"/>
                <a:ea typeface="Calibri"/>
                <a:cs typeface="Calibri"/>
                <a:sym typeface="Calibri"/>
              </a:rPr>
              <a:t>sample</a:t>
            </a:r>
            <a:r>
              <a:rPr lang="en-US" sz="2000" b="0" i="0" u="none">
                <a:solidFill>
                  <a:srgbClr val="FF0000"/>
                </a:solidFill>
                <a:latin typeface="Calibri"/>
                <a:ea typeface="Calibri"/>
                <a:cs typeface="Calibri"/>
                <a:sym typeface="Calibri"/>
              </a:rPr>
              <a:t>.</a:t>
            </a:r>
            <a:endParaRPr/>
          </a:p>
          <a:p>
            <a:pPr marL="303212" marR="0" lvl="0" indent="-303212" algn="l" rtl="0">
              <a:lnSpc>
                <a:spcPct val="100000"/>
              </a:lnSpc>
              <a:spcBef>
                <a:spcPts val="400"/>
              </a:spcBef>
              <a:spcAft>
                <a:spcPts val="0"/>
              </a:spcAft>
              <a:buClr>
                <a:srgbClr val="00B050"/>
              </a:buClr>
              <a:buSzPts val="2000"/>
              <a:buFont typeface="Arial"/>
              <a:buChar char="•"/>
            </a:pPr>
            <a:r>
              <a:rPr lang="en-US" sz="2000" b="1" i="1" u="none">
                <a:solidFill>
                  <a:srgbClr val="00B050"/>
                </a:solidFill>
                <a:latin typeface="Calibri"/>
                <a:ea typeface="Calibri"/>
                <a:cs typeface="Calibri"/>
                <a:sym typeface="Calibri"/>
              </a:rPr>
              <a:t>Inferential statistics consists of methods that use sample results to help make decisions or predictions about a population.</a:t>
            </a:r>
            <a:endParaRPr/>
          </a:p>
          <a:p>
            <a:pPr marL="303212" marR="0" lvl="0" indent="-303212" algn="l" rtl="0">
              <a:lnSpc>
                <a:spcPct val="100000"/>
              </a:lnSpc>
              <a:spcBef>
                <a:spcPts val="400"/>
              </a:spcBef>
              <a:spcAft>
                <a:spcPts val="0"/>
              </a:spcAft>
              <a:buClr>
                <a:schemeClr val="dk1"/>
              </a:buClr>
              <a:buSzPts val="2000"/>
              <a:buFont typeface="Arial"/>
              <a:buNone/>
            </a:pPr>
            <a:r>
              <a:rPr lang="en-US" sz="2000" b="1" i="1" u="none">
                <a:solidFill>
                  <a:schemeClr val="dk1"/>
                </a:solidFill>
                <a:latin typeface="Calibri"/>
                <a:ea typeface="Calibri"/>
                <a:cs typeface="Calibri"/>
                <a:sym typeface="Calibri"/>
              </a:rPr>
              <a:t>Example: </a:t>
            </a:r>
            <a:endParaRPr/>
          </a:p>
          <a:p>
            <a:pPr marL="303212" marR="0" lvl="0" indent="-303212" algn="l" rtl="0">
              <a:lnSpc>
                <a:spcPct val="100000"/>
              </a:lnSpc>
              <a:spcBef>
                <a:spcPts val="400"/>
              </a:spcBef>
              <a:spcAft>
                <a:spcPts val="0"/>
              </a:spcAft>
              <a:buClr>
                <a:schemeClr val="dk1"/>
              </a:buClr>
              <a:buSzPts val="2000"/>
              <a:buFont typeface="Arial"/>
              <a:buNone/>
            </a:pPr>
            <a:r>
              <a:rPr lang="en-US" sz="2000" b="1" i="1" u="none">
                <a:solidFill>
                  <a:schemeClr val="dk1"/>
                </a:solidFill>
                <a:latin typeface="Calibri"/>
                <a:ea typeface="Calibri"/>
                <a:cs typeface="Calibri"/>
                <a:sym typeface="Calibri"/>
              </a:rPr>
              <a:t>1.Exit Poll Survey</a:t>
            </a:r>
            <a:endParaRPr/>
          </a:p>
          <a:p>
            <a:pPr marL="303212" marR="0" lvl="0" indent="-303212" algn="l" rtl="0">
              <a:lnSpc>
                <a:spcPct val="100000"/>
              </a:lnSpc>
              <a:spcBef>
                <a:spcPts val="400"/>
              </a:spcBef>
              <a:spcAft>
                <a:spcPts val="0"/>
              </a:spcAft>
              <a:buClr>
                <a:schemeClr val="dk1"/>
              </a:buClr>
              <a:buSzPts val="2000"/>
              <a:buFont typeface="Arial"/>
              <a:buNone/>
            </a:pPr>
            <a:r>
              <a:rPr lang="en-US" sz="2000" b="1" i="1" u="none">
                <a:solidFill>
                  <a:schemeClr val="dk1"/>
                </a:solidFill>
                <a:latin typeface="Calibri"/>
                <a:ea typeface="Calibri"/>
                <a:cs typeface="Calibri"/>
                <a:sym typeface="Calibri"/>
              </a:rPr>
              <a:t>2. Rice Cooking</a:t>
            </a:r>
            <a:endParaRPr/>
          </a:p>
          <a:p>
            <a:pPr marL="303213" marR="0" lvl="0" indent="-176213" algn="l" rtl="0">
              <a:spcBef>
                <a:spcPts val="400"/>
              </a:spcBef>
              <a:spcAft>
                <a:spcPts val="0"/>
              </a:spcAft>
              <a:buClr>
                <a:schemeClr val="dk1"/>
              </a:buClr>
              <a:buSzPts val="2000"/>
              <a:buFont typeface="Arial"/>
              <a:buNone/>
            </a:pPr>
            <a:endParaRPr sz="2000" b="1" i="1" u="none">
              <a:solidFill>
                <a:schemeClr val="dk1"/>
              </a:solidFill>
              <a:latin typeface="Calibri"/>
              <a:ea typeface="Calibri"/>
              <a:cs typeface="Calibri"/>
              <a:sym typeface="Calibri"/>
            </a:endParaRPr>
          </a:p>
        </p:txBody>
      </p:sp>
      <p:pic>
        <p:nvPicPr>
          <p:cNvPr id="148" name="Google Shape;148;p9"/>
          <p:cNvPicPr preferRelativeResize="0"/>
          <p:nvPr/>
        </p:nvPicPr>
        <p:blipFill rotWithShape="1">
          <a:blip r:embed="rId3">
            <a:alphaModFix/>
          </a:blip>
          <a:srcRect/>
          <a:stretch/>
        </p:blipFill>
        <p:spPr>
          <a:xfrm>
            <a:off x="5715000" y="3276600"/>
            <a:ext cx="3429000" cy="243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7">
                                            <p:txEl>
                                              <p:pRg st="0" end="0"/>
                                            </p:txEl>
                                          </p:spTgt>
                                        </p:tgtEl>
                                        <p:attrNameLst>
                                          <p:attrName>style.visibility</p:attrName>
                                        </p:attrNameLst>
                                      </p:cBhvr>
                                      <p:to>
                                        <p:strVal val="visible"/>
                                      </p:to>
                                    </p:set>
                                    <p:anim calcmode="lin" valueType="num">
                                      <p:cBhvr additive="base">
                                        <p:cTn id="7" dur="500"/>
                                        <p:tgtEl>
                                          <p:spTgt spid="14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7">
                                            <p:txEl>
                                              <p:pRg st="1" end="1"/>
                                            </p:txEl>
                                          </p:spTgt>
                                        </p:tgtEl>
                                        <p:attrNameLst>
                                          <p:attrName>style.visibility</p:attrName>
                                        </p:attrNameLst>
                                      </p:cBhvr>
                                      <p:to>
                                        <p:strVal val="visible"/>
                                      </p:to>
                                    </p:set>
                                    <p:anim calcmode="lin" valueType="num">
                                      <p:cBhvr additive="base">
                                        <p:cTn id="12" dur="500"/>
                                        <p:tgtEl>
                                          <p:spTgt spid="14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7">
                                            <p:txEl>
                                              <p:pRg st="2" end="2"/>
                                            </p:txEl>
                                          </p:spTgt>
                                        </p:tgtEl>
                                        <p:attrNameLst>
                                          <p:attrName>style.visibility</p:attrName>
                                        </p:attrNameLst>
                                      </p:cBhvr>
                                      <p:to>
                                        <p:strVal val="visible"/>
                                      </p:to>
                                    </p:set>
                                    <p:anim calcmode="lin" valueType="num">
                                      <p:cBhvr additive="base">
                                        <p:cTn id="17" dur="500"/>
                                        <p:tgtEl>
                                          <p:spTgt spid="14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7">
                                            <p:txEl>
                                              <p:pRg st="3" end="3"/>
                                            </p:txEl>
                                          </p:spTgt>
                                        </p:tgtEl>
                                        <p:attrNameLst>
                                          <p:attrName>style.visibility</p:attrName>
                                        </p:attrNameLst>
                                      </p:cBhvr>
                                      <p:to>
                                        <p:strVal val="visible"/>
                                      </p:to>
                                    </p:set>
                                    <p:anim calcmode="lin" valueType="num">
                                      <p:cBhvr additive="base">
                                        <p:cTn id="22" dur="500"/>
                                        <p:tgtEl>
                                          <p:spTgt spid="14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7">
                                            <p:txEl>
                                              <p:pRg st="4" end="4"/>
                                            </p:txEl>
                                          </p:spTgt>
                                        </p:tgtEl>
                                        <p:attrNameLst>
                                          <p:attrName>style.visibility</p:attrName>
                                        </p:attrNameLst>
                                      </p:cBhvr>
                                      <p:to>
                                        <p:strVal val="visible"/>
                                      </p:to>
                                    </p:set>
                                    <p:anim calcmode="lin" valueType="num">
                                      <p:cBhvr additive="base">
                                        <p:cTn id="27" dur="500"/>
                                        <p:tgtEl>
                                          <p:spTgt spid="14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47">
                                            <p:txEl>
                                              <p:pRg st="5" end="5"/>
                                            </p:txEl>
                                          </p:spTgt>
                                        </p:tgtEl>
                                        <p:attrNameLst>
                                          <p:attrName>style.visibility</p:attrName>
                                        </p:attrNameLst>
                                      </p:cBhvr>
                                      <p:to>
                                        <p:strVal val="visible"/>
                                      </p:to>
                                    </p:set>
                                    <p:anim calcmode="lin" valueType="num">
                                      <p:cBhvr additive="base">
                                        <p:cTn id="32" dur="500"/>
                                        <p:tgtEl>
                                          <p:spTgt spid="14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47">
                                            <p:txEl>
                                              <p:pRg st="6" end="6"/>
                                            </p:txEl>
                                          </p:spTgt>
                                        </p:tgtEl>
                                        <p:attrNameLst>
                                          <p:attrName>style.visibility</p:attrName>
                                        </p:attrNameLst>
                                      </p:cBhvr>
                                      <p:to>
                                        <p:strVal val="visible"/>
                                      </p:to>
                                    </p:set>
                                    <p:anim calcmode="lin" valueType="num">
                                      <p:cBhvr additive="base">
                                        <p:cTn id="37" dur="500"/>
                                        <p:tgtEl>
                                          <p:spTgt spid="147">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pic>
        <p:nvPicPr>
          <p:cNvPr id="705" name="Google Shape;705;p99" descr="Correlation is not causation. The profound implications of confusing… | by  Anthony Figueroa | Towards Data Science"/>
          <p:cNvPicPr preferRelativeResize="0"/>
          <p:nvPr/>
        </p:nvPicPr>
        <p:blipFill rotWithShape="1">
          <a:blip r:embed="rId3">
            <a:alphaModFix/>
          </a:blip>
          <a:srcRect/>
          <a:stretch/>
        </p:blipFill>
        <p:spPr>
          <a:xfrm>
            <a:off x="762000" y="800100"/>
            <a:ext cx="7235825" cy="37814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Google Shape;710;p100"/>
          <p:cNvPicPr preferRelativeResize="0"/>
          <p:nvPr/>
        </p:nvPicPr>
        <p:blipFill rotWithShape="1">
          <a:blip r:embed="rId3">
            <a:alphaModFix/>
          </a:blip>
          <a:srcRect/>
          <a:stretch/>
        </p:blipFill>
        <p:spPr>
          <a:xfrm>
            <a:off x="1524000" y="647700"/>
            <a:ext cx="6834187" cy="46640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101"/>
          <p:cNvSpPr txBox="1">
            <a:spLocks noGrp="1"/>
          </p:cNvSpPr>
          <p:nvPr>
            <p:ph type="ctrTitle"/>
          </p:nvPr>
        </p:nvSpPr>
        <p:spPr>
          <a:xfrm>
            <a:off x="685800" y="1331912"/>
            <a:ext cx="7772400" cy="1654175"/>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3500"/>
              <a:buFont typeface="Calibri"/>
              <a:buNone/>
            </a:pPr>
            <a:r>
              <a:rPr lang="en-US" sz="3500" b="1" i="0" u="none">
                <a:solidFill>
                  <a:srgbClr val="C00000"/>
                </a:solidFill>
                <a:latin typeface="Calibri"/>
                <a:ea typeface="Calibri"/>
                <a:cs typeface="Calibri"/>
                <a:sym typeface="Calibri"/>
              </a:rPr>
              <a:t/>
            </a:r>
            <a:br>
              <a:rPr lang="en-US" sz="3500" b="1" i="0" u="none">
                <a:solidFill>
                  <a:srgbClr val="C00000"/>
                </a:solidFill>
                <a:latin typeface="Calibri"/>
                <a:ea typeface="Calibri"/>
                <a:cs typeface="Calibri"/>
                <a:sym typeface="Calibri"/>
              </a:rPr>
            </a:br>
            <a:r>
              <a:rPr lang="en-US" sz="3500" b="1" i="0" u="none">
                <a:solidFill>
                  <a:srgbClr val="C00000"/>
                </a:solidFill>
                <a:latin typeface="Calibri"/>
                <a:ea typeface="Calibri"/>
                <a:cs typeface="Calibri"/>
                <a:sym typeface="Calibri"/>
              </a:rPr>
              <a:t>Exploratory Data Analysis</a:t>
            </a:r>
            <a:r>
              <a:rPr lang="en-US" sz="3500" b="0" i="0" u="none">
                <a:solidFill>
                  <a:schemeClr val="dk1"/>
                </a:solidFill>
                <a:latin typeface="Calibri"/>
                <a:ea typeface="Calibri"/>
                <a:cs typeface="Calibri"/>
                <a:sym typeface="Calibri"/>
              </a:rPr>
              <a:t/>
            </a:r>
            <a:br>
              <a:rPr lang="en-US" sz="3500" b="0" i="0" u="none">
                <a:solidFill>
                  <a:schemeClr val="dk1"/>
                </a:solidFill>
                <a:latin typeface="Calibri"/>
                <a:ea typeface="Calibri"/>
                <a:cs typeface="Calibri"/>
                <a:sym typeface="Calibri"/>
              </a:rPr>
            </a:br>
            <a:r>
              <a:rPr lang="en-US" sz="3500" b="1" i="0" u="none">
                <a:solidFill>
                  <a:srgbClr val="C00000"/>
                </a:solidFill>
                <a:latin typeface="Calibri"/>
                <a:ea typeface="Calibri"/>
                <a:cs typeface="Calibri"/>
                <a:sym typeface="Calibri"/>
              </a:rPr>
              <a:t>(EDA) </a:t>
            </a:r>
            <a:br>
              <a:rPr lang="en-US" sz="3500" b="1" i="0" u="none">
                <a:solidFill>
                  <a:srgbClr val="C00000"/>
                </a:solidFill>
                <a:latin typeface="Calibri"/>
                <a:ea typeface="Calibri"/>
                <a:cs typeface="Calibri"/>
                <a:sym typeface="Calibri"/>
              </a:rPr>
            </a:b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2"/>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Exploratory Data Analysis</a:t>
            </a:r>
            <a:endParaRPr/>
          </a:p>
        </p:txBody>
      </p:sp>
      <p:sp>
        <p:nvSpPr>
          <p:cNvPr id="721" name="Google Shape;721;p102"/>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just" rtl="0">
              <a:lnSpc>
                <a:spcPct val="100000"/>
              </a:lnSpc>
              <a:spcBef>
                <a:spcPts val="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It refers to the critical process of performing initial investigations on data so as to discover patterns, to spot anomalies, to test hypothesis and to check assumptions with the help of summary statistics and graphical representations.</a:t>
            </a:r>
            <a:endParaRPr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103"/>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Understanding EDA with a Dataset</a:t>
            </a:r>
            <a:endParaRPr/>
          </a:p>
        </p:txBody>
      </p:sp>
      <p:sp>
        <p:nvSpPr>
          <p:cNvPr id="727" name="Google Shape;727;p103"/>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rgbClr val="FF0000"/>
              </a:buClr>
              <a:buSzPts val="2000"/>
              <a:buFont typeface="Arial"/>
              <a:buNone/>
            </a:pPr>
            <a:r>
              <a:rPr lang="en-US" sz="2000" b="1" i="0" u="none">
                <a:solidFill>
                  <a:srgbClr val="FF0000"/>
                </a:solidFill>
                <a:latin typeface="Calibri"/>
                <a:ea typeface="Calibri"/>
                <a:cs typeface="Calibri"/>
                <a:sym typeface="Calibri"/>
              </a:rPr>
              <a:t>Domain: Automobile Industry </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The Automotive industry is </a:t>
            </a:r>
            <a:r>
              <a:rPr lang="en-US" sz="2000" b="1" i="0" u="none">
                <a:solidFill>
                  <a:schemeClr val="dk1"/>
                </a:solidFill>
                <a:latin typeface="Calibri"/>
                <a:ea typeface="Calibri"/>
                <a:cs typeface="Calibri"/>
                <a:sym typeface="Calibri"/>
              </a:rPr>
              <a:t>the industry of automobiles</a:t>
            </a:r>
            <a:r>
              <a:rPr lang="en-US" sz="2000" b="0" i="0" u="none">
                <a:solidFill>
                  <a:schemeClr val="dk1"/>
                </a:solidFill>
                <a:latin typeface="Calibri"/>
                <a:ea typeface="Calibri"/>
                <a:cs typeface="Calibri"/>
                <a:sym typeface="Calibri"/>
              </a:rPr>
              <a:t>. It is the industry that designs, develops, manufactures, markets, and sells motor vehicles, and is one of the earth's most important and largest economic sectors by revenue.</a:t>
            </a:r>
            <a:endParaRPr/>
          </a:p>
          <a:p>
            <a:pPr marL="303212" marR="0" lvl="0" indent="-303212" algn="l" rtl="0">
              <a:lnSpc>
                <a:spcPct val="100000"/>
              </a:lnSpc>
              <a:spcBef>
                <a:spcPts val="400"/>
              </a:spcBef>
              <a:spcAft>
                <a:spcPts val="0"/>
              </a:spcAft>
              <a:buClr>
                <a:srgbClr val="FF0000"/>
              </a:buClr>
              <a:buSzPts val="2000"/>
              <a:buFont typeface="Arial"/>
              <a:buNone/>
            </a:pPr>
            <a:r>
              <a:rPr lang="en-US" sz="2000" b="1" i="0" u="none">
                <a:solidFill>
                  <a:srgbClr val="FF0000"/>
                </a:solidFill>
                <a:latin typeface="Calibri"/>
                <a:ea typeface="Calibri"/>
                <a:cs typeface="Calibri"/>
                <a:sym typeface="Calibri"/>
              </a:rPr>
              <a:t>Toyota Dataset: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Toyota Data set contains used cars information about Price, Horse Power,Number of KM travalled,Fuel type,Age,Aotomatic,number of doors,MetalColor,CC &amp; Weight.</a:t>
            </a:r>
            <a:endParaRPr/>
          </a:p>
          <a:p>
            <a:pPr marL="303212" marR="0" lvl="0" indent="-303212" algn="l" rtl="0">
              <a:lnSpc>
                <a:spcPct val="100000"/>
              </a:lnSpc>
              <a:spcBef>
                <a:spcPts val="400"/>
              </a:spcBef>
              <a:spcAft>
                <a:spcPts val="0"/>
              </a:spcAft>
              <a:buClr>
                <a:srgbClr val="FF0000"/>
              </a:buClr>
              <a:buSzPts val="2000"/>
              <a:buFont typeface="Arial"/>
              <a:buChar char="•"/>
            </a:pPr>
            <a:r>
              <a:rPr lang="en-US" sz="2000" b="0" i="0" u="none">
                <a:solidFill>
                  <a:srgbClr val="FF0000"/>
                </a:solidFill>
                <a:latin typeface="Calibri"/>
                <a:ea typeface="Calibri"/>
                <a:cs typeface="Calibri"/>
                <a:sym typeface="Calibri"/>
              </a:rPr>
              <a:t>Resources???</a:t>
            </a:r>
            <a:endParaRPr/>
          </a:p>
          <a:p>
            <a:pPr marL="303213" marR="0" lvl="0" indent="-176213" algn="l" rtl="0">
              <a:spcBef>
                <a:spcPts val="400"/>
              </a:spcBef>
              <a:spcAft>
                <a:spcPts val="0"/>
              </a:spcAft>
              <a:buClr>
                <a:schemeClr val="dk1"/>
              </a:buClr>
              <a:buSzPts val="2000"/>
              <a:buFont typeface="Arial"/>
              <a:buNone/>
            </a:pPr>
            <a:endParaRPr sz="2000" b="0" i="0" u="none">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7">
                                            <p:txEl>
                                              <p:pRg st="0" end="0"/>
                                            </p:txEl>
                                          </p:spTgt>
                                        </p:tgtEl>
                                        <p:attrNameLst>
                                          <p:attrName>style.visibility</p:attrName>
                                        </p:attrNameLst>
                                      </p:cBhvr>
                                      <p:to>
                                        <p:strVal val="visible"/>
                                      </p:to>
                                    </p:set>
                                    <p:animEffect transition="in" filter="fade">
                                      <p:cBhvr>
                                        <p:cTn id="7" dur="500"/>
                                        <p:tgtEl>
                                          <p:spTgt spid="7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27">
                                            <p:txEl>
                                              <p:pRg st="1" end="1"/>
                                            </p:txEl>
                                          </p:spTgt>
                                        </p:tgtEl>
                                        <p:attrNameLst>
                                          <p:attrName>style.visibility</p:attrName>
                                        </p:attrNameLst>
                                      </p:cBhvr>
                                      <p:to>
                                        <p:strVal val="visible"/>
                                      </p:to>
                                    </p:set>
                                    <p:animEffect transition="in" filter="fade">
                                      <p:cBhvr>
                                        <p:cTn id="12" dur="500"/>
                                        <p:tgtEl>
                                          <p:spTgt spid="7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7">
                                            <p:txEl>
                                              <p:pRg st="2" end="2"/>
                                            </p:txEl>
                                          </p:spTgt>
                                        </p:tgtEl>
                                        <p:attrNameLst>
                                          <p:attrName>style.visibility</p:attrName>
                                        </p:attrNameLst>
                                      </p:cBhvr>
                                      <p:to>
                                        <p:strVal val="visible"/>
                                      </p:to>
                                    </p:set>
                                    <p:animEffect transition="in" filter="fade">
                                      <p:cBhvr>
                                        <p:cTn id="17" dur="500"/>
                                        <p:tgtEl>
                                          <p:spTgt spid="7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7">
                                            <p:txEl>
                                              <p:pRg st="3" end="3"/>
                                            </p:txEl>
                                          </p:spTgt>
                                        </p:tgtEl>
                                        <p:attrNameLst>
                                          <p:attrName>style.visibility</p:attrName>
                                        </p:attrNameLst>
                                      </p:cBhvr>
                                      <p:to>
                                        <p:strVal val="visible"/>
                                      </p:to>
                                    </p:set>
                                    <p:animEffect transition="in" filter="fade">
                                      <p:cBhvr>
                                        <p:cTn id="22" dur="500"/>
                                        <p:tgtEl>
                                          <p:spTgt spid="7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27">
                                            <p:txEl>
                                              <p:pRg st="4" end="4"/>
                                            </p:txEl>
                                          </p:spTgt>
                                        </p:tgtEl>
                                        <p:attrNameLst>
                                          <p:attrName>style.visibility</p:attrName>
                                        </p:attrNameLst>
                                      </p:cBhvr>
                                      <p:to>
                                        <p:strVal val="visible"/>
                                      </p:to>
                                    </p:set>
                                    <p:animEffect transition="in" filter="fade">
                                      <p:cBhvr>
                                        <p:cTn id="27" dur="500"/>
                                        <p:tgtEl>
                                          <p:spTgt spid="7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27">
                                            <p:txEl>
                                              <p:pRg st="5" end="5"/>
                                            </p:txEl>
                                          </p:spTgt>
                                        </p:tgtEl>
                                        <p:attrNameLst>
                                          <p:attrName>style.visibility</p:attrName>
                                        </p:attrNameLst>
                                      </p:cBhvr>
                                      <p:to>
                                        <p:strVal val="visible"/>
                                      </p:to>
                                    </p:set>
                                    <p:animEffect transition="in" filter="fade">
                                      <p:cBhvr>
                                        <p:cTn id="32" dur="500"/>
                                        <p:tgtEl>
                                          <p:spTgt spid="72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104"/>
          <p:cNvSpPr txBox="1">
            <a:spLocks noGrp="1"/>
          </p:cNvSpPr>
          <p:nvPr>
            <p:ph type="title"/>
          </p:nvPr>
        </p:nvSpPr>
        <p:spPr>
          <a:xfrm>
            <a:off x="1219200" y="190500"/>
            <a:ext cx="7010400" cy="6858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2800"/>
              <a:buFont typeface="Calibri"/>
              <a:buNone/>
            </a:pPr>
            <a:r>
              <a:rPr lang="en-US" sz="2800" b="0" i="0" u="none">
                <a:solidFill>
                  <a:schemeClr val="dk1"/>
                </a:solidFill>
                <a:latin typeface="Calibri"/>
                <a:ea typeface="Calibri"/>
                <a:cs typeface="Calibri"/>
                <a:sym typeface="Calibri"/>
              </a:rPr>
              <a:t> </a:t>
            </a:r>
            <a:r>
              <a:rPr lang="en-US" sz="3200" b="1" i="0" u="none">
                <a:solidFill>
                  <a:srgbClr val="C00000"/>
                </a:solidFill>
                <a:latin typeface="Calibri"/>
                <a:ea typeface="Calibri"/>
                <a:cs typeface="Calibri"/>
                <a:sym typeface="Calibri"/>
              </a:rPr>
              <a:t>understanding EDA with a Dataset</a:t>
            </a:r>
            <a:endParaRPr/>
          </a:p>
        </p:txBody>
      </p:sp>
      <p:sp>
        <p:nvSpPr>
          <p:cNvPr id="733" name="Google Shape;733;p104"/>
          <p:cNvSpPr txBox="1">
            <a:spLocks noGrp="1"/>
          </p:cNvSpPr>
          <p:nvPr>
            <p:ph idx="1"/>
          </p:nvPr>
        </p:nvSpPr>
        <p:spPr>
          <a:xfrm>
            <a:off x="457200" y="1333500"/>
            <a:ext cx="8229600" cy="22098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rgbClr val="FF0000"/>
              </a:buClr>
              <a:buSzPts val="2800"/>
              <a:buFont typeface="Arial"/>
              <a:buNone/>
            </a:pPr>
            <a:r>
              <a:rPr lang="en-US" sz="2800" b="0" i="1" u="none">
                <a:solidFill>
                  <a:srgbClr val="FF0000"/>
                </a:solidFill>
                <a:latin typeface="Calibri"/>
                <a:ea typeface="Calibri"/>
                <a:cs typeface="Calibri"/>
                <a:sym typeface="Calibri"/>
              </a:rPr>
              <a:t>#Importing or reading a Dataset</a:t>
            </a:r>
            <a:endParaRPr/>
          </a:p>
          <a:p>
            <a:pPr marL="303212" marR="0" lvl="0" indent="-303212"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import pandas as pd</a:t>
            </a:r>
            <a:endParaRPr/>
          </a:p>
          <a:p>
            <a:pPr marL="303212" marR="0" lvl="0" indent="-303212"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import numpy as np</a:t>
            </a:r>
            <a:endParaRPr/>
          </a:p>
          <a:p>
            <a:pPr marL="303212" marR="0" lvl="0" indent="-303212"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toyotadf=pd.read_csv('../input/toyatacars/Toyota.csv')</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pic>
        <p:nvPicPr>
          <p:cNvPr id="738" name="Google Shape;738;p105" descr="2.jpg"/>
          <p:cNvPicPr preferRelativeResize="0">
            <a:picLocks noGrp="1"/>
          </p:cNvPicPr>
          <p:nvPr>
            <p:ph idx="1"/>
          </p:nvPr>
        </p:nvPicPr>
        <p:blipFill rotWithShape="1">
          <a:blip r:embed="rId3">
            <a:alphaModFix/>
          </a:blip>
          <a:srcRect/>
          <a:stretch/>
        </p:blipFill>
        <p:spPr>
          <a:xfrm>
            <a:off x="457200" y="1028700"/>
            <a:ext cx="8153400" cy="3810000"/>
          </a:xfrm>
          <a:prstGeom prst="rect">
            <a:avLst/>
          </a:prstGeom>
          <a:noFill/>
          <a:ln>
            <a:noFill/>
          </a:ln>
        </p:spPr>
      </p:pic>
      <p:sp>
        <p:nvSpPr>
          <p:cNvPr id="739" name="Google Shape;739;p105"/>
          <p:cNvSpPr txBox="1"/>
          <p:nvPr/>
        </p:nvSpPr>
        <p:spPr>
          <a:xfrm>
            <a:off x="990600" y="266700"/>
            <a:ext cx="6934200" cy="571500"/>
          </a:xfrm>
          <a:prstGeom prst="rect">
            <a:avLst/>
          </a:prstGeom>
          <a:no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 </a:t>
            </a:r>
            <a:r>
              <a:rPr lang="en-US" sz="3900" b="1" i="0" u="none">
                <a:solidFill>
                  <a:srgbClr val="FF0000"/>
                </a:solidFill>
                <a:latin typeface="Calibri"/>
                <a:ea typeface="Calibri"/>
                <a:cs typeface="Calibri"/>
                <a:sym typeface="Calibri"/>
              </a:rPr>
              <a:t>Knowing about DataSet</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pic>
        <p:nvPicPr>
          <p:cNvPr id="744" name="Google Shape;744;p106" descr="3.jpg"/>
          <p:cNvPicPr preferRelativeResize="0">
            <a:picLocks noGrp="1"/>
          </p:cNvPicPr>
          <p:nvPr>
            <p:ph idx="1"/>
          </p:nvPr>
        </p:nvPicPr>
        <p:blipFill rotWithShape="1">
          <a:blip r:embed="rId3">
            <a:alphaModFix/>
          </a:blip>
          <a:srcRect/>
          <a:stretch/>
        </p:blipFill>
        <p:spPr>
          <a:xfrm>
            <a:off x="838200" y="800100"/>
            <a:ext cx="7391400" cy="3529012"/>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107"/>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Concise Summary of DataFrame</a:t>
            </a:r>
            <a:endParaRPr/>
          </a:p>
        </p:txBody>
      </p:sp>
      <p:sp>
        <p:nvSpPr>
          <p:cNvPr id="750" name="Google Shape;750;p107"/>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1" i="1" u="none">
                <a:solidFill>
                  <a:srgbClr val="002060"/>
                </a:solidFill>
                <a:latin typeface="Calibri"/>
                <a:ea typeface="Calibri"/>
                <a:cs typeface="Calibri"/>
                <a:sym typeface="Calibri"/>
              </a:rPr>
              <a:t>info( ) </a:t>
            </a:r>
            <a:r>
              <a:rPr lang="en-US" sz="1600" b="0" i="0" u="none">
                <a:solidFill>
                  <a:srgbClr val="002060"/>
                </a:solidFill>
                <a:latin typeface="Calibri"/>
                <a:ea typeface="Calibri"/>
                <a:cs typeface="Calibri"/>
                <a:sym typeface="Calibri"/>
              </a:rPr>
              <a:t>– returns concise summary of dataframe</a:t>
            </a:r>
            <a:endParaRPr/>
          </a:p>
          <a:p>
            <a:pPr marL="303213" marR="0" lvl="0" indent="-201613" algn="l" rtl="0">
              <a:spcBef>
                <a:spcPts val="32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p:txBody>
      </p:sp>
      <p:pic>
        <p:nvPicPr>
          <p:cNvPr id="751" name="Google Shape;751;p107"/>
          <p:cNvPicPr preferRelativeResize="0"/>
          <p:nvPr/>
        </p:nvPicPr>
        <p:blipFill rotWithShape="1">
          <a:blip r:embed="rId3">
            <a:alphaModFix/>
          </a:blip>
          <a:srcRect/>
          <a:stretch/>
        </p:blipFill>
        <p:spPr>
          <a:xfrm>
            <a:off x="1273175" y="2103437"/>
            <a:ext cx="4357687" cy="2716212"/>
          </a:xfrm>
          <a:prstGeom prst="rect">
            <a:avLst/>
          </a:prstGeom>
          <a:noFill/>
          <a:ln w="9525" cap="flat" cmpd="sng">
            <a:solidFill>
              <a:srgbClr val="00B0F0"/>
            </a:solidFill>
            <a:prstDash val="solid"/>
            <a:miter lim="800000"/>
            <a:headEnd type="none" w="sm" len="sm"/>
            <a:tailEnd type="none" w="sm" len="sm"/>
          </a:ln>
        </p:spPr>
      </p:pic>
      <p:sp>
        <p:nvSpPr>
          <p:cNvPr id="752" name="Google Shape;752;p107"/>
          <p:cNvSpPr/>
          <p:nvPr/>
        </p:nvSpPr>
        <p:spPr>
          <a:xfrm rot="-5400000">
            <a:off x="3532981" y="1423193"/>
            <a:ext cx="152400" cy="3773487"/>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53" name="Google Shape;753;p107"/>
          <p:cNvSpPr/>
          <p:nvPr/>
        </p:nvSpPr>
        <p:spPr>
          <a:xfrm rot="-5400000">
            <a:off x="3363118" y="1910556"/>
            <a:ext cx="492125" cy="3773487"/>
          </a:xfrm>
          <a:prstGeom prst="roundRect">
            <a:avLst>
              <a:gd name="adj" fmla="val 16667"/>
            </a:avLst>
          </a:prstGeom>
          <a:no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54" name="Google Shape;754;p107"/>
          <p:cNvSpPr/>
          <p:nvPr/>
        </p:nvSpPr>
        <p:spPr>
          <a:xfrm rot="-5400000">
            <a:off x="3532981" y="2378868"/>
            <a:ext cx="152400" cy="3773487"/>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55" name="Google Shape;755;p107"/>
          <p:cNvSpPr/>
          <p:nvPr/>
        </p:nvSpPr>
        <p:spPr>
          <a:xfrm rot="-5400000">
            <a:off x="3108325" y="2884487"/>
            <a:ext cx="134937" cy="519112"/>
          </a:xfrm>
          <a:prstGeom prst="roundRect">
            <a:avLst>
              <a:gd name="adj" fmla="val 16667"/>
            </a:avLst>
          </a:prstGeom>
          <a:solidFill>
            <a:srgbClr val="F3DF78">
              <a:alpha val="0"/>
            </a:srgbClr>
          </a:solidFill>
          <a:ln w="25400"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56" name="Google Shape;756;p107"/>
          <p:cNvSpPr/>
          <p:nvPr/>
        </p:nvSpPr>
        <p:spPr>
          <a:xfrm rot="-5400000">
            <a:off x="3122612" y="3530600"/>
            <a:ext cx="134937" cy="519112"/>
          </a:xfrm>
          <a:prstGeom prst="roundRect">
            <a:avLst>
              <a:gd name="adj" fmla="val 16667"/>
            </a:avLst>
          </a:prstGeom>
          <a:solidFill>
            <a:srgbClr val="F3DF78">
              <a:alpha val="0"/>
            </a:srgbClr>
          </a:solidFill>
          <a:ln w="25400"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57" name="Google Shape;757;p107"/>
          <p:cNvSpPr/>
          <p:nvPr/>
        </p:nvSpPr>
        <p:spPr>
          <a:xfrm rot="-5400000">
            <a:off x="3122612" y="3217862"/>
            <a:ext cx="134937" cy="519112"/>
          </a:xfrm>
          <a:prstGeom prst="roundRect">
            <a:avLst>
              <a:gd name="adj" fmla="val 16667"/>
            </a:avLst>
          </a:prstGeom>
          <a:solidFill>
            <a:srgbClr val="F3DF78">
              <a:alpha val="0"/>
            </a:srgbClr>
          </a:solidFill>
          <a:ln w="25400"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1"/>
                                        </p:tgtEl>
                                        <p:attrNameLst>
                                          <p:attrName>style.visibility</p:attrName>
                                        </p:attrNameLst>
                                      </p:cBhvr>
                                      <p:to>
                                        <p:strVal val="visible"/>
                                      </p:to>
                                    </p:set>
                                    <p:animEffect transition="in" filter="fade">
                                      <p:cBhvr>
                                        <p:cTn id="7" dur="500"/>
                                        <p:tgtEl>
                                          <p:spTgt spid="7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5"/>
                                        </p:tgtEl>
                                        <p:attrNameLst>
                                          <p:attrName>style.visibility</p:attrName>
                                        </p:attrNameLst>
                                      </p:cBhvr>
                                      <p:to>
                                        <p:strVal val="visible"/>
                                      </p:to>
                                    </p:set>
                                    <p:animEffect transition="in" filter="fade">
                                      <p:cBhvr>
                                        <p:cTn id="12" dur="1000"/>
                                        <p:tgtEl>
                                          <p:spTgt spid="755"/>
                                        </p:tgtEl>
                                      </p:cBhvr>
                                    </p:animEffect>
                                  </p:childTnLst>
                                </p:cTn>
                              </p:par>
                              <p:par>
                                <p:cTn id="13" presetID="10" presetClass="entr" presetSubtype="0" fill="hold" nodeType="withEffect">
                                  <p:stCondLst>
                                    <p:cond delay="0"/>
                                  </p:stCondLst>
                                  <p:childTnLst>
                                    <p:set>
                                      <p:cBhvr>
                                        <p:cTn id="14" dur="1" fill="hold">
                                          <p:stCondLst>
                                            <p:cond delay="0"/>
                                          </p:stCondLst>
                                        </p:cTn>
                                        <p:tgtEl>
                                          <p:spTgt spid="756"/>
                                        </p:tgtEl>
                                        <p:attrNameLst>
                                          <p:attrName>style.visibility</p:attrName>
                                        </p:attrNameLst>
                                      </p:cBhvr>
                                      <p:to>
                                        <p:strVal val="visible"/>
                                      </p:to>
                                    </p:set>
                                    <p:animEffect transition="in" filter="fade">
                                      <p:cBhvr>
                                        <p:cTn id="15" dur="1000"/>
                                        <p:tgtEl>
                                          <p:spTgt spid="756"/>
                                        </p:tgtEl>
                                      </p:cBhvr>
                                    </p:animEffect>
                                  </p:childTnLst>
                                </p:cTn>
                              </p:par>
                              <p:par>
                                <p:cTn id="16" presetID="10" presetClass="entr" presetSubtype="0" fill="hold" nodeType="withEffect">
                                  <p:stCondLst>
                                    <p:cond delay="0"/>
                                  </p:stCondLst>
                                  <p:childTnLst>
                                    <p:set>
                                      <p:cBhvr>
                                        <p:cTn id="17" dur="1" fill="hold">
                                          <p:stCondLst>
                                            <p:cond delay="0"/>
                                          </p:stCondLst>
                                        </p:cTn>
                                        <p:tgtEl>
                                          <p:spTgt spid="757"/>
                                        </p:tgtEl>
                                        <p:attrNameLst>
                                          <p:attrName>style.visibility</p:attrName>
                                        </p:attrNameLst>
                                      </p:cBhvr>
                                      <p:to>
                                        <p:strVal val="visible"/>
                                      </p:to>
                                    </p:set>
                                    <p:animEffect transition="in" filter="fade">
                                      <p:cBhvr>
                                        <p:cTn id="18" dur="1000"/>
                                        <p:tgtEl>
                                          <p:spTgt spid="7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52"/>
                                        </p:tgtEl>
                                        <p:attrNameLst>
                                          <p:attrName>style.visibility</p:attrName>
                                        </p:attrNameLst>
                                      </p:cBhvr>
                                      <p:to>
                                        <p:strVal val="visible"/>
                                      </p:to>
                                    </p:set>
                                    <p:animEffect transition="in" filter="fade">
                                      <p:cBhvr>
                                        <p:cTn id="23" dur="1000"/>
                                        <p:tgtEl>
                                          <p:spTgt spid="75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53"/>
                                        </p:tgtEl>
                                        <p:attrNameLst>
                                          <p:attrName>style.visibility</p:attrName>
                                        </p:attrNameLst>
                                      </p:cBhvr>
                                      <p:to>
                                        <p:strVal val="visible"/>
                                      </p:to>
                                    </p:set>
                                    <p:animEffect transition="in" filter="fade">
                                      <p:cBhvr>
                                        <p:cTn id="28" dur="1000"/>
                                        <p:tgtEl>
                                          <p:spTgt spid="7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54"/>
                                        </p:tgtEl>
                                        <p:attrNameLst>
                                          <p:attrName>style.visibility</p:attrName>
                                        </p:attrNameLst>
                                      </p:cBhvr>
                                      <p:to>
                                        <p:strVal val="visible"/>
                                      </p:to>
                                    </p:set>
                                    <p:animEffect transition="in" filter="fade">
                                      <p:cBhvr>
                                        <p:cTn id="33" dur="1000"/>
                                        <p:tgtEl>
                                          <p:spTgt spid="7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108"/>
          <p:cNvSpPr txBox="1">
            <a:spLocks noGrp="1"/>
          </p:cNvSpPr>
          <p:nvPr>
            <p:ph type="title"/>
          </p:nvPr>
        </p:nvSpPr>
        <p:spPr>
          <a:xfrm>
            <a:off x="1006475" y="454025"/>
            <a:ext cx="7131050" cy="776287"/>
          </a:xfrm>
          <a:prstGeom prst="rect">
            <a:avLst/>
          </a:prstGeom>
          <a:noFill/>
          <a:ln>
            <a:noFill/>
          </a:ln>
        </p:spPr>
        <p:txBody>
          <a:bodyPr spcFirstLastPara="1" wrap="square" lIns="68550" tIns="34275" rIns="68550" bIns="34275" anchor="b" anchorCtr="0">
            <a:normAutofit/>
          </a:bodyPr>
          <a:lstStyle/>
          <a:p>
            <a:pPr marL="0" lvl="0" indent="0" algn="l" rtl="0">
              <a:lnSpc>
                <a:spcPct val="90000"/>
              </a:lnSpc>
              <a:spcBef>
                <a:spcPts val="0"/>
              </a:spcBef>
              <a:spcAft>
                <a:spcPts val="0"/>
              </a:spcAft>
              <a:buClr>
                <a:srgbClr val="002060"/>
              </a:buClr>
              <a:buSzPts val="3500"/>
              <a:buFont typeface="Calibri"/>
              <a:buNone/>
            </a:pPr>
            <a:r>
              <a:rPr lang="en-US" sz="3500" b="0" i="0" u="none">
                <a:solidFill>
                  <a:srgbClr val="002060"/>
                </a:solidFill>
                <a:latin typeface="Calibri"/>
                <a:ea typeface="Calibri"/>
                <a:cs typeface="Calibri"/>
                <a:sym typeface="Calibri"/>
              </a:rPr>
              <a:t>Finding Unique elements of columns</a:t>
            </a:r>
            <a:endParaRPr/>
          </a:p>
        </p:txBody>
      </p:sp>
      <p:sp>
        <p:nvSpPr>
          <p:cNvPr id="764" name="Google Shape;764;p108"/>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1" i="1" u="none">
                <a:solidFill>
                  <a:srgbClr val="002060"/>
                </a:solidFill>
                <a:latin typeface="Calibri"/>
                <a:ea typeface="Calibri"/>
                <a:cs typeface="Calibri"/>
                <a:sym typeface="Calibri"/>
              </a:rPr>
              <a:t>unique( ) </a:t>
            </a:r>
            <a:r>
              <a:rPr lang="en-US" sz="1600" b="0" i="0" u="none">
                <a:solidFill>
                  <a:srgbClr val="002060"/>
                </a:solidFill>
                <a:latin typeface="Calibri"/>
                <a:ea typeface="Calibri"/>
                <a:cs typeface="Calibri"/>
                <a:sym typeface="Calibri"/>
              </a:rPr>
              <a:t>– returns unique elements of a column</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765" name="Google Shape;765;p108"/>
          <p:cNvPicPr preferRelativeResize="0"/>
          <p:nvPr/>
        </p:nvPicPr>
        <p:blipFill rotWithShape="1">
          <a:blip r:embed="rId3">
            <a:alphaModFix/>
          </a:blip>
          <a:srcRect b="13932"/>
          <a:stretch/>
        </p:blipFill>
        <p:spPr>
          <a:xfrm>
            <a:off x="1128712" y="2052637"/>
            <a:ext cx="6564312" cy="976312"/>
          </a:xfrm>
          <a:prstGeom prst="rect">
            <a:avLst/>
          </a:prstGeom>
          <a:noFill/>
          <a:ln w="9525" cap="flat" cmpd="sng">
            <a:solidFill>
              <a:srgbClr val="00B0F0"/>
            </a:solidFill>
            <a:prstDash val="solid"/>
            <a:miter lim="800000"/>
            <a:headEnd type="none" w="sm" len="sm"/>
            <a:tailEnd type="none" w="sm" len="sm"/>
          </a:ln>
        </p:spPr>
      </p:pic>
      <p:sp>
        <p:nvSpPr>
          <p:cNvPr id="766" name="Google Shape;766;p108"/>
          <p:cNvSpPr/>
          <p:nvPr/>
        </p:nvSpPr>
        <p:spPr>
          <a:xfrm rot="-5400000">
            <a:off x="2909093" y="2391568"/>
            <a:ext cx="176212" cy="568325"/>
          </a:xfrm>
          <a:prstGeom prst="roundRect">
            <a:avLst>
              <a:gd name="adj" fmla="val 16667"/>
            </a:avLst>
          </a:prstGeom>
          <a:solidFill>
            <a:srgbClr val="F3DF78">
              <a:alpha val="0"/>
            </a:srgbClr>
          </a:solidFill>
          <a:ln w="28575"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pic>
        <p:nvPicPr>
          <p:cNvPr id="767" name="Google Shape;767;p108"/>
          <p:cNvPicPr preferRelativeResize="0"/>
          <p:nvPr/>
        </p:nvPicPr>
        <p:blipFill rotWithShape="1">
          <a:blip r:embed="rId4">
            <a:alphaModFix/>
          </a:blip>
          <a:srcRect b="49986"/>
          <a:stretch/>
        </p:blipFill>
        <p:spPr>
          <a:xfrm>
            <a:off x="1128712" y="3078162"/>
            <a:ext cx="6586537" cy="968375"/>
          </a:xfrm>
          <a:prstGeom prst="rect">
            <a:avLst/>
          </a:prstGeom>
          <a:noFill/>
          <a:ln w="9525" cap="flat" cmpd="sng">
            <a:solidFill>
              <a:srgbClr val="00B0F0"/>
            </a:solidFill>
            <a:prstDash val="solid"/>
            <a:miter lim="800000"/>
            <a:headEnd type="none" w="sm" len="sm"/>
            <a:tailEnd type="none" w="sm" len="sm"/>
          </a:ln>
        </p:spPr>
      </p:pic>
      <p:pic>
        <p:nvPicPr>
          <p:cNvPr id="768" name="Google Shape;768;p108"/>
          <p:cNvPicPr preferRelativeResize="0"/>
          <p:nvPr/>
        </p:nvPicPr>
        <p:blipFill rotWithShape="1">
          <a:blip r:embed="rId4">
            <a:alphaModFix/>
          </a:blip>
          <a:srcRect t="56481"/>
          <a:stretch/>
        </p:blipFill>
        <p:spPr>
          <a:xfrm>
            <a:off x="1128712" y="4106862"/>
            <a:ext cx="6586537" cy="842962"/>
          </a:xfrm>
          <a:prstGeom prst="rect">
            <a:avLst/>
          </a:prstGeom>
          <a:noFill/>
          <a:ln w="9525" cap="flat" cmpd="sng">
            <a:solidFill>
              <a:srgbClr val="00B0F0"/>
            </a:solidFill>
            <a:prstDash val="solid"/>
            <a:miter lim="800000"/>
            <a:headEnd type="none" w="sm" len="sm"/>
            <a:tailEnd type="none" w="sm" len="sm"/>
          </a:ln>
        </p:spPr>
      </p:pic>
      <p:sp>
        <p:nvSpPr>
          <p:cNvPr id="769" name="Google Shape;769;p108"/>
          <p:cNvSpPr/>
          <p:nvPr/>
        </p:nvSpPr>
        <p:spPr>
          <a:xfrm rot="-5400000">
            <a:off x="6119018" y="3631406"/>
            <a:ext cx="166687" cy="390525"/>
          </a:xfrm>
          <a:prstGeom prst="roundRect">
            <a:avLst>
              <a:gd name="adj" fmla="val 16667"/>
            </a:avLst>
          </a:prstGeom>
          <a:solidFill>
            <a:srgbClr val="F3DF78">
              <a:alpha val="0"/>
            </a:srgbClr>
          </a:solidFill>
          <a:ln w="28575"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70" name="Google Shape;770;p108"/>
          <p:cNvSpPr/>
          <p:nvPr/>
        </p:nvSpPr>
        <p:spPr>
          <a:xfrm rot="-5400000">
            <a:off x="2391568" y="4391818"/>
            <a:ext cx="219075" cy="639762"/>
          </a:xfrm>
          <a:prstGeom prst="roundRect">
            <a:avLst>
              <a:gd name="adj" fmla="val 16667"/>
            </a:avLst>
          </a:prstGeom>
          <a:solidFill>
            <a:srgbClr val="F3DF78">
              <a:alpha val="0"/>
            </a:srgbClr>
          </a:solidFill>
          <a:ln w="28575"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771" name="Google Shape;771;p108"/>
          <p:cNvSpPr/>
          <p:nvPr/>
        </p:nvSpPr>
        <p:spPr>
          <a:xfrm rot="-5400000">
            <a:off x="4636293" y="4099718"/>
            <a:ext cx="261937" cy="1260475"/>
          </a:xfrm>
          <a:prstGeom prst="roundRect">
            <a:avLst>
              <a:gd name="adj" fmla="val 16667"/>
            </a:avLst>
          </a:prstGeom>
          <a:solidFill>
            <a:srgbClr val="F3DF78">
              <a:alpha val="0"/>
            </a:srgbClr>
          </a:solidFill>
          <a:ln w="28575"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Effect transition="in" filter="fade">
                                      <p:cBhvr>
                                        <p:cTn id="7" dur="500"/>
                                        <p:tgtEl>
                                          <p:spTgt spid="7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66"/>
                                        </p:tgtEl>
                                        <p:attrNameLst>
                                          <p:attrName>style.visibility</p:attrName>
                                        </p:attrNameLst>
                                      </p:cBhvr>
                                      <p:to>
                                        <p:strVal val="visible"/>
                                      </p:to>
                                    </p:set>
                                    <p:animEffect transition="in" filter="fade">
                                      <p:cBhvr>
                                        <p:cTn id="12" dur="2000"/>
                                        <p:tgtEl>
                                          <p:spTgt spid="7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7"/>
                                        </p:tgtEl>
                                        <p:attrNameLst>
                                          <p:attrName>style.visibility</p:attrName>
                                        </p:attrNameLst>
                                      </p:cBhvr>
                                      <p:to>
                                        <p:strVal val="visible"/>
                                      </p:to>
                                    </p:set>
                                    <p:animEffect transition="in" filter="fade">
                                      <p:cBhvr>
                                        <p:cTn id="17" dur="500"/>
                                        <p:tgtEl>
                                          <p:spTgt spid="76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69"/>
                                        </p:tgtEl>
                                        <p:attrNameLst>
                                          <p:attrName>style.visibility</p:attrName>
                                        </p:attrNameLst>
                                      </p:cBhvr>
                                      <p:to>
                                        <p:strVal val="visible"/>
                                      </p:to>
                                    </p:set>
                                    <p:animEffect transition="in" filter="fade">
                                      <p:cBhvr>
                                        <p:cTn id="22" dur="500"/>
                                        <p:tgtEl>
                                          <p:spTgt spid="7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68"/>
                                        </p:tgtEl>
                                        <p:attrNameLst>
                                          <p:attrName>style.visibility</p:attrName>
                                        </p:attrNameLst>
                                      </p:cBhvr>
                                      <p:to>
                                        <p:strVal val="visible"/>
                                      </p:to>
                                    </p:set>
                                    <p:animEffect transition="in" filter="fade">
                                      <p:cBhvr>
                                        <p:cTn id="27" dur="500"/>
                                        <p:tgtEl>
                                          <p:spTgt spid="7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70"/>
                                        </p:tgtEl>
                                        <p:attrNameLst>
                                          <p:attrName>style.visibility</p:attrName>
                                        </p:attrNameLst>
                                      </p:cBhvr>
                                      <p:to>
                                        <p:strVal val="visible"/>
                                      </p:to>
                                    </p:set>
                                    <p:animEffect transition="in" filter="fade">
                                      <p:cBhvr>
                                        <p:cTn id="32" dur="500"/>
                                        <p:tgtEl>
                                          <p:spTgt spid="770"/>
                                        </p:tgtEl>
                                      </p:cBhvr>
                                    </p:animEffect>
                                  </p:childTnLst>
                                </p:cTn>
                              </p:par>
                              <p:par>
                                <p:cTn id="33" presetID="10" presetClass="entr" presetSubtype="0" fill="hold" nodeType="withEffect">
                                  <p:stCondLst>
                                    <p:cond delay="0"/>
                                  </p:stCondLst>
                                  <p:childTnLst>
                                    <p:set>
                                      <p:cBhvr>
                                        <p:cTn id="34" dur="1" fill="hold">
                                          <p:stCondLst>
                                            <p:cond delay="0"/>
                                          </p:stCondLst>
                                        </p:cTn>
                                        <p:tgtEl>
                                          <p:spTgt spid="771"/>
                                        </p:tgtEl>
                                        <p:attrNameLst>
                                          <p:attrName>style.visibility</p:attrName>
                                        </p:attrNameLst>
                                      </p:cBhvr>
                                      <p:to>
                                        <p:strVal val="visible"/>
                                      </p:to>
                                    </p:set>
                                    <p:animEffect transition="in" filter="fade">
                                      <p:cBhvr>
                                        <p:cTn id="35" dur="10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3" name="Google Shape;153;p10"/>
          <p:cNvPicPr preferRelativeResize="0"/>
          <p:nvPr/>
        </p:nvPicPr>
        <p:blipFill rotWithShape="1">
          <a:blip r:embed="rId3">
            <a:alphaModFix/>
          </a:blip>
          <a:srcRect/>
          <a:stretch/>
        </p:blipFill>
        <p:spPr>
          <a:xfrm>
            <a:off x="609600" y="647700"/>
            <a:ext cx="7620000" cy="42672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9"/>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Finding Unique elements of columns</a:t>
            </a:r>
            <a:endParaRPr/>
          </a:p>
        </p:txBody>
      </p:sp>
      <p:sp>
        <p:nvSpPr>
          <p:cNvPr id="777" name="Google Shape;777;p109"/>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1" i="1" u="none">
                <a:solidFill>
                  <a:srgbClr val="002060"/>
                </a:solidFill>
                <a:latin typeface="Calibri"/>
                <a:ea typeface="Calibri"/>
                <a:cs typeface="Calibri"/>
                <a:sym typeface="Calibri"/>
              </a:rPr>
              <a:t>unique( ) </a:t>
            </a:r>
            <a:r>
              <a:rPr lang="en-US" sz="1600" b="0" i="0" u="none">
                <a:solidFill>
                  <a:srgbClr val="002060"/>
                </a:solidFill>
                <a:latin typeface="Calibri"/>
                <a:ea typeface="Calibri"/>
                <a:cs typeface="Calibri"/>
                <a:sym typeface="Calibri"/>
              </a:rPr>
              <a:t>– returns unique elements of a column</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Values 0. , 1.  and 0 , 1 made these attributes treated as ‘float’ and ‘int’, but these are categories </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778" name="Google Shape;778;p109"/>
          <p:cNvPicPr preferRelativeResize="0"/>
          <p:nvPr/>
        </p:nvPicPr>
        <p:blipFill rotWithShape="1">
          <a:blip r:embed="rId3">
            <a:alphaModFix/>
          </a:blip>
          <a:srcRect b="55304"/>
          <a:stretch/>
        </p:blipFill>
        <p:spPr>
          <a:xfrm>
            <a:off x="1295400" y="2781300"/>
            <a:ext cx="3379787" cy="850900"/>
          </a:xfrm>
          <a:prstGeom prst="rect">
            <a:avLst/>
          </a:prstGeom>
          <a:noFill/>
          <a:ln w="9525" cap="flat" cmpd="sng">
            <a:solidFill>
              <a:srgbClr val="00B0F0"/>
            </a:solidFill>
            <a:prstDash val="solid"/>
            <a:miter lim="800000"/>
            <a:headEnd type="none" w="sm" len="sm"/>
            <a:tailEnd type="none" w="sm" len="sm"/>
          </a:ln>
        </p:spPr>
      </p:pic>
      <p:pic>
        <p:nvPicPr>
          <p:cNvPr id="779" name="Google Shape;779;p109"/>
          <p:cNvPicPr preferRelativeResize="0"/>
          <p:nvPr/>
        </p:nvPicPr>
        <p:blipFill rotWithShape="1">
          <a:blip r:embed="rId3">
            <a:alphaModFix/>
          </a:blip>
          <a:srcRect t="54762"/>
          <a:stretch/>
        </p:blipFill>
        <p:spPr>
          <a:xfrm>
            <a:off x="1295400" y="1714500"/>
            <a:ext cx="3379787" cy="862012"/>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9"/>
                                        </p:tgtEl>
                                        <p:attrNameLst>
                                          <p:attrName>style.visibility</p:attrName>
                                        </p:attrNameLst>
                                      </p:cBhvr>
                                      <p:to>
                                        <p:strVal val="visible"/>
                                      </p:to>
                                    </p:set>
                                    <p:animEffect transition="in" filter="fade">
                                      <p:cBhvr>
                                        <p:cTn id="7" dur="2000"/>
                                        <p:tgtEl>
                                          <p:spTgt spid="7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8"/>
                                        </p:tgtEl>
                                        <p:attrNameLst>
                                          <p:attrName>style.visibility</p:attrName>
                                        </p:attrNameLst>
                                      </p:cBhvr>
                                      <p:to>
                                        <p:strVal val="visible"/>
                                      </p:to>
                                    </p:set>
                                    <p:animEffect transition="in" filter="fade">
                                      <p:cBhvr>
                                        <p:cTn id="12" dur="2000"/>
                                        <p:tgtEl>
                                          <p:spTgt spid="7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110"/>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Checking format of each column</a:t>
            </a:r>
            <a:endParaRPr/>
          </a:p>
        </p:txBody>
      </p:sp>
      <p:sp>
        <p:nvSpPr>
          <p:cNvPr id="785" name="Google Shape;785;p110"/>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1" i="0" u="none">
                <a:solidFill>
                  <a:srgbClr val="FF0000"/>
                </a:solidFill>
                <a:latin typeface="Calibri"/>
                <a:ea typeface="Calibri"/>
                <a:cs typeface="Calibri"/>
                <a:sym typeface="Calibri"/>
              </a:rPr>
              <a:t>Observation :</a:t>
            </a:r>
            <a:endParaRPr sz="2800" b="1" i="0" u="none">
              <a:solidFill>
                <a:srgbClr val="FF0000"/>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‘KM’ has been read as object instead of float64</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‘HP’ has been read as object instead of float64</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‘MetColor’ and ‘Automatic’ have been read as float64 and int64 respectively since it has values 0/1</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Ideally, ‘Doors’ should’ve been read as int64 since it has values 2, 3, 4, 5. But it has been read as Object</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Missing values present in few variables</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11"/>
          <p:cNvSpPr txBox="1"/>
          <p:nvPr/>
        </p:nvSpPr>
        <p:spPr>
          <a:xfrm>
            <a:off x="381000" y="647700"/>
            <a:ext cx="8077200"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1" i="0" u="none">
                <a:solidFill>
                  <a:schemeClr val="dk1"/>
                </a:solidFill>
                <a:latin typeface="Arial"/>
                <a:ea typeface="Arial"/>
                <a:cs typeface="Arial"/>
                <a:sym typeface="Arial"/>
              </a:rPr>
              <a:t>toyotadf= pd.read_csv('../input/toyatacars/Toyota.csv',na_values=['??','????'])</a:t>
            </a:r>
            <a:endParaRPr/>
          </a:p>
        </p:txBody>
      </p:sp>
      <p:sp>
        <p:nvSpPr>
          <p:cNvPr id="791" name="Google Shape;791;p111"/>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3" marR="0" lvl="0" indent="-125413"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12"/>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Converting Variable’s data types</a:t>
            </a:r>
            <a:endParaRPr/>
          </a:p>
        </p:txBody>
      </p:sp>
      <p:sp>
        <p:nvSpPr>
          <p:cNvPr id="797" name="Google Shape;797;p112"/>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Converting ‘MetColor’ , ‘Automatic’ to object data type:</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1" i="1" u="none">
                <a:solidFill>
                  <a:srgbClr val="002060"/>
                </a:solidFill>
                <a:latin typeface="Calibri"/>
                <a:ea typeface="Calibri"/>
                <a:cs typeface="Calibri"/>
                <a:sym typeface="Calibri"/>
              </a:rPr>
              <a:t>astype( )  </a:t>
            </a:r>
            <a:r>
              <a:rPr lang="en-US" sz="1600" b="0" i="0" u="none">
                <a:solidFill>
                  <a:srgbClr val="002060"/>
                </a:solidFill>
                <a:latin typeface="Calibri"/>
                <a:ea typeface="Calibri"/>
                <a:cs typeface="Calibri"/>
                <a:sym typeface="Calibri"/>
              </a:rPr>
              <a:t>- explicitly converts from one to another data type</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Syntax:  dataframe.</a:t>
            </a:r>
            <a:r>
              <a:rPr lang="en-US" sz="1600" b="1" i="1" u="none">
                <a:solidFill>
                  <a:srgbClr val="002060"/>
                </a:solidFill>
                <a:latin typeface="Calibri"/>
                <a:ea typeface="Calibri"/>
                <a:cs typeface="Calibri"/>
                <a:sym typeface="Calibri"/>
              </a:rPr>
              <a:t>astype(</a:t>
            </a:r>
            <a:r>
              <a:rPr lang="en-US" sz="1600" b="0" i="1" u="none">
                <a:solidFill>
                  <a:srgbClr val="002060"/>
                </a:solidFill>
                <a:latin typeface="Calibri"/>
                <a:ea typeface="Calibri"/>
                <a:cs typeface="Calibri"/>
                <a:sym typeface="Calibri"/>
              </a:rPr>
              <a:t>dtype</a:t>
            </a:r>
            <a:r>
              <a:rPr lang="en-US" sz="1600" b="1" i="1" u="none">
                <a:solidFill>
                  <a:srgbClr val="002060"/>
                </a:solidFill>
                <a:latin typeface="Calibri"/>
                <a:ea typeface="Calibri"/>
                <a:cs typeface="Calibri"/>
                <a:sym typeface="Calibri"/>
              </a:rPr>
              <a:t>)</a:t>
            </a:r>
            <a:r>
              <a:rPr lang="en-US" sz="1600" b="0" i="0" u="none">
                <a:solidFill>
                  <a:srgbClr val="002060"/>
                </a:solidFill>
                <a:latin typeface="Calibri"/>
                <a:ea typeface="Calibri"/>
                <a:cs typeface="Calibri"/>
                <a:sym typeface="Calibri"/>
              </a:rPr>
              <a:t> </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798" name="Google Shape;798;p112"/>
          <p:cNvPicPr preferRelativeResize="0"/>
          <p:nvPr/>
        </p:nvPicPr>
        <p:blipFill rotWithShape="1">
          <a:blip r:embed="rId3">
            <a:alphaModFix/>
          </a:blip>
          <a:srcRect b="53051"/>
          <a:stretch/>
        </p:blipFill>
        <p:spPr>
          <a:xfrm>
            <a:off x="1082675" y="2940050"/>
            <a:ext cx="6146800" cy="868362"/>
          </a:xfrm>
          <a:prstGeom prst="rect">
            <a:avLst/>
          </a:prstGeom>
          <a:noFill/>
          <a:ln w="9525" cap="flat" cmpd="sng">
            <a:solidFill>
              <a:srgbClr val="00B0F0"/>
            </a:solidFill>
            <a:prstDash val="solid"/>
            <a:miter lim="800000"/>
            <a:headEnd type="none" w="sm" len="sm"/>
            <a:tailEnd type="none" w="sm" len="sm"/>
          </a:ln>
        </p:spPr>
      </p:pic>
      <p:pic>
        <p:nvPicPr>
          <p:cNvPr id="799" name="Google Shape;799;p112"/>
          <p:cNvPicPr preferRelativeResize="0"/>
          <p:nvPr/>
        </p:nvPicPr>
        <p:blipFill rotWithShape="1">
          <a:blip r:embed="rId3">
            <a:alphaModFix/>
          </a:blip>
          <a:srcRect t="53991"/>
          <a:stretch/>
        </p:blipFill>
        <p:spPr>
          <a:xfrm>
            <a:off x="1082675" y="3851275"/>
            <a:ext cx="6146800" cy="852487"/>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7">
                                            <p:txEl>
                                              <p:pRg st="0" end="0"/>
                                            </p:txEl>
                                          </p:spTgt>
                                        </p:tgtEl>
                                        <p:attrNameLst>
                                          <p:attrName>style.visibility</p:attrName>
                                        </p:attrNameLst>
                                      </p:cBhvr>
                                      <p:to>
                                        <p:strVal val="visible"/>
                                      </p:to>
                                    </p:set>
                                    <p:animEffect transition="in" filter="fade">
                                      <p:cBhvr>
                                        <p:cTn id="7" dur="500"/>
                                        <p:tgtEl>
                                          <p:spTgt spid="7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97">
                                            <p:txEl>
                                              <p:pRg st="1" end="1"/>
                                            </p:txEl>
                                          </p:spTgt>
                                        </p:tgtEl>
                                        <p:attrNameLst>
                                          <p:attrName>style.visibility</p:attrName>
                                        </p:attrNameLst>
                                      </p:cBhvr>
                                      <p:to>
                                        <p:strVal val="visible"/>
                                      </p:to>
                                    </p:set>
                                    <p:animEffect transition="in" filter="fade">
                                      <p:cBhvr>
                                        <p:cTn id="12" dur="500"/>
                                        <p:tgtEl>
                                          <p:spTgt spid="79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7">
                                            <p:txEl>
                                              <p:pRg st="2" end="2"/>
                                            </p:txEl>
                                          </p:spTgt>
                                        </p:tgtEl>
                                        <p:attrNameLst>
                                          <p:attrName>style.visibility</p:attrName>
                                        </p:attrNameLst>
                                      </p:cBhvr>
                                      <p:to>
                                        <p:strVal val="visible"/>
                                      </p:to>
                                    </p:set>
                                    <p:animEffect transition="in" filter="fade">
                                      <p:cBhvr>
                                        <p:cTn id="17" dur="500"/>
                                        <p:tgtEl>
                                          <p:spTgt spid="79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7">
                                            <p:txEl>
                                              <p:pRg st="3" end="3"/>
                                            </p:txEl>
                                          </p:spTgt>
                                        </p:tgtEl>
                                        <p:attrNameLst>
                                          <p:attrName>style.visibility</p:attrName>
                                        </p:attrNameLst>
                                      </p:cBhvr>
                                      <p:to>
                                        <p:strVal val="visible"/>
                                      </p:to>
                                    </p:set>
                                    <p:animEffect transition="in" filter="fade">
                                      <p:cBhvr>
                                        <p:cTn id="22" dur="500"/>
                                        <p:tgtEl>
                                          <p:spTgt spid="79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98"/>
                                        </p:tgtEl>
                                        <p:attrNameLst>
                                          <p:attrName>style.visibility</p:attrName>
                                        </p:attrNameLst>
                                      </p:cBhvr>
                                      <p:to>
                                        <p:strVal val="visible"/>
                                      </p:to>
                                    </p:set>
                                    <p:animEffect transition="in" filter="fade">
                                      <p:cBhvr>
                                        <p:cTn id="27" dur="500"/>
                                        <p:tgtEl>
                                          <p:spTgt spid="79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99"/>
                                        </p:tgtEl>
                                        <p:attrNameLst>
                                          <p:attrName>style.visibility</p:attrName>
                                        </p:attrNameLst>
                                      </p:cBhvr>
                                      <p:to>
                                        <p:strVal val="visible"/>
                                      </p:to>
                                    </p:set>
                                    <p:animEffect transition="in" filter="fade">
                                      <p:cBhvr>
                                        <p:cTn id="32" dur="500"/>
                                        <p:tgtEl>
                                          <p:spTgt spid="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113"/>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Recheck the data types</a:t>
            </a:r>
            <a:endParaRPr/>
          </a:p>
        </p:txBody>
      </p:sp>
      <p:pic>
        <p:nvPicPr>
          <p:cNvPr id="805" name="Google Shape;805;p113"/>
          <p:cNvPicPr preferRelativeResize="0"/>
          <p:nvPr/>
        </p:nvPicPr>
        <p:blipFill rotWithShape="1">
          <a:blip r:embed="rId3">
            <a:alphaModFix/>
          </a:blip>
          <a:srcRect/>
          <a:stretch/>
        </p:blipFill>
        <p:spPr>
          <a:xfrm>
            <a:off x="4622800" y="2528887"/>
            <a:ext cx="3440112" cy="2127250"/>
          </a:xfrm>
          <a:prstGeom prst="rect">
            <a:avLst/>
          </a:prstGeom>
          <a:noFill/>
          <a:ln w="9525" cap="flat" cmpd="sng">
            <a:solidFill>
              <a:srgbClr val="00B0F0"/>
            </a:solidFill>
            <a:prstDash val="solid"/>
            <a:miter lim="800000"/>
            <a:headEnd type="none" w="sm" len="sm"/>
            <a:tailEnd type="none" w="sm" len="sm"/>
          </a:ln>
        </p:spPr>
      </p:pic>
      <p:pic>
        <p:nvPicPr>
          <p:cNvPr id="806" name="Google Shape;806;p113"/>
          <p:cNvPicPr preferRelativeResize="0"/>
          <p:nvPr/>
        </p:nvPicPr>
        <p:blipFill rotWithShape="1">
          <a:blip r:embed="rId4">
            <a:alphaModFix/>
          </a:blip>
          <a:srcRect/>
          <a:stretch/>
        </p:blipFill>
        <p:spPr>
          <a:xfrm>
            <a:off x="1103312" y="2528887"/>
            <a:ext cx="3379787" cy="2119312"/>
          </a:xfrm>
          <a:prstGeom prst="rect">
            <a:avLst/>
          </a:prstGeom>
          <a:noFill/>
          <a:ln w="9525" cap="flat" cmpd="sng">
            <a:solidFill>
              <a:srgbClr val="00B0F0"/>
            </a:solidFill>
            <a:prstDash val="solid"/>
            <a:miter lim="800000"/>
            <a:headEnd type="none" w="sm" len="sm"/>
            <a:tailEnd type="none" w="sm" len="sm"/>
          </a:ln>
        </p:spPr>
      </p:pic>
      <p:sp>
        <p:nvSpPr>
          <p:cNvPr id="807" name="Google Shape;807;p113"/>
          <p:cNvSpPr/>
          <p:nvPr/>
        </p:nvSpPr>
        <p:spPr>
          <a:xfrm rot="-5400000">
            <a:off x="2697956" y="2602706"/>
            <a:ext cx="239712" cy="26162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08" name="Google Shape;808;p113"/>
          <p:cNvSpPr/>
          <p:nvPr/>
        </p:nvSpPr>
        <p:spPr>
          <a:xfrm rot="-5400000">
            <a:off x="6154737" y="2581275"/>
            <a:ext cx="265112" cy="2614612"/>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09" name="Google Shape;809;p113"/>
          <p:cNvSpPr txBox="1"/>
          <p:nvPr/>
        </p:nvSpPr>
        <p:spPr>
          <a:xfrm>
            <a:off x="1104900" y="1762125"/>
            <a:ext cx="3368675" cy="571500"/>
          </a:xfrm>
          <a:prstGeom prst="rect">
            <a:avLst/>
          </a:prstGeom>
          <a:noFill/>
          <a:ln w="9525" cap="flat" cmpd="sng">
            <a:solidFill>
              <a:srgbClr val="00B0F0"/>
            </a:solidFill>
            <a:prstDash val="solid"/>
            <a:round/>
            <a:headEnd type="none" w="sm" len="sm"/>
            <a:tailEnd type="none" w="sm" len="sm"/>
          </a:ln>
        </p:spPr>
        <p:txBody>
          <a:bodyPr spcFirstLastPara="1" wrap="square" lIns="68550" tIns="34275" rIns="68550" bIns="34275" anchor="t" anchorCtr="0">
            <a:noAutofit/>
          </a:bodyPr>
          <a:lstStyle/>
          <a:p>
            <a:pPr marL="273050" marR="0" lvl="0" indent="-19050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Summary – before converting variable’s data type</a:t>
            </a:r>
            <a:endParaRPr/>
          </a:p>
        </p:txBody>
      </p:sp>
      <p:sp>
        <p:nvSpPr>
          <p:cNvPr id="810" name="Google Shape;810;p113"/>
          <p:cNvSpPr txBox="1"/>
          <p:nvPr/>
        </p:nvSpPr>
        <p:spPr>
          <a:xfrm>
            <a:off x="4633912" y="1755775"/>
            <a:ext cx="3390900" cy="571500"/>
          </a:xfrm>
          <a:prstGeom prst="rect">
            <a:avLst/>
          </a:prstGeom>
          <a:noFill/>
          <a:ln w="9525" cap="flat" cmpd="sng">
            <a:solidFill>
              <a:srgbClr val="00B0F0"/>
            </a:solidFill>
            <a:prstDash val="solid"/>
            <a:round/>
            <a:headEnd type="none" w="sm" len="sm"/>
            <a:tailEnd type="none" w="sm" len="sm"/>
          </a:ln>
        </p:spPr>
        <p:txBody>
          <a:bodyPr spcFirstLastPara="1" wrap="square" lIns="68550" tIns="34275" rIns="68550" bIns="34275" anchor="t" anchorCtr="0">
            <a:noAutofit/>
          </a:bodyPr>
          <a:lstStyle/>
          <a:p>
            <a:pPr marL="273050" marR="0" lvl="0" indent="-19050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Summary – after converting variable’s data type</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9"/>
                                        </p:tgtEl>
                                        <p:attrNameLst>
                                          <p:attrName>style.visibility</p:attrName>
                                        </p:attrNameLst>
                                      </p:cBhvr>
                                      <p:to>
                                        <p:strVal val="visible"/>
                                      </p:to>
                                    </p:set>
                                    <p:animEffect transition="in" filter="fade">
                                      <p:cBhvr>
                                        <p:cTn id="7" dur="500"/>
                                        <p:tgtEl>
                                          <p:spTgt spid="80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06"/>
                                        </p:tgtEl>
                                        <p:attrNameLst>
                                          <p:attrName>style.visibility</p:attrName>
                                        </p:attrNameLst>
                                      </p:cBhvr>
                                      <p:to>
                                        <p:strVal val="visible"/>
                                      </p:to>
                                    </p:set>
                                    <p:animEffect transition="in" filter="fade">
                                      <p:cBhvr>
                                        <p:cTn id="12" dur="500"/>
                                        <p:tgtEl>
                                          <p:spTgt spid="8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07"/>
                                        </p:tgtEl>
                                        <p:attrNameLst>
                                          <p:attrName>style.visibility</p:attrName>
                                        </p:attrNameLst>
                                      </p:cBhvr>
                                      <p:to>
                                        <p:strVal val="visible"/>
                                      </p:to>
                                    </p:set>
                                    <p:animEffect transition="in" filter="fade">
                                      <p:cBhvr>
                                        <p:cTn id="17" dur="1000"/>
                                        <p:tgtEl>
                                          <p:spTgt spid="8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0"/>
                                        </p:tgtEl>
                                        <p:attrNameLst>
                                          <p:attrName>style.visibility</p:attrName>
                                        </p:attrNameLst>
                                      </p:cBhvr>
                                      <p:to>
                                        <p:strVal val="visible"/>
                                      </p:to>
                                    </p:set>
                                    <p:animEffect transition="in" filter="fade">
                                      <p:cBhvr>
                                        <p:cTn id="22" dur="500"/>
                                        <p:tgtEl>
                                          <p:spTgt spid="8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5"/>
                                        </p:tgtEl>
                                        <p:attrNameLst>
                                          <p:attrName>style.visibility</p:attrName>
                                        </p:attrNameLst>
                                      </p:cBhvr>
                                      <p:to>
                                        <p:strVal val="visible"/>
                                      </p:to>
                                    </p:set>
                                    <p:animEffect transition="in" filter="fade">
                                      <p:cBhvr>
                                        <p:cTn id="27" dur="500"/>
                                        <p:tgtEl>
                                          <p:spTgt spid="8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08"/>
                                        </p:tgtEl>
                                        <p:attrNameLst>
                                          <p:attrName>style.visibility</p:attrName>
                                        </p:attrNameLst>
                                      </p:cBhvr>
                                      <p:to>
                                        <p:strVal val="visible"/>
                                      </p:to>
                                    </p:set>
                                    <p:animEffect transition="in" filter="fade">
                                      <p:cBhvr>
                                        <p:cTn id="32" dur="1000"/>
                                        <p:tgtEl>
                                          <p:spTgt spid="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14"/>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Cleaning ‘Doors’ Column</a:t>
            </a:r>
            <a:endParaRPr/>
          </a:p>
        </p:txBody>
      </p:sp>
      <p:sp>
        <p:nvSpPr>
          <p:cNvPr id="816" name="Google Shape;816;p114"/>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Checking unique values of variable ‘Doors’:</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817" name="Google Shape;817;p114"/>
          <p:cNvPicPr preferRelativeResize="0"/>
          <p:nvPr/>
        </p:nvPicPr>
        <p:blipFill rotWithShape="1">
          <a:blip r:embed="rId3">
            <a:alphaModFix/>
          </a:blip>
          <a:srcRect/>
          <a:stretch/>
        </p:blipFill>
        <p:spPr>
          <a:xfrm>
            <a:off x="1295400" y="1714500"/>
            <a:ext cx="6400800" cy="3276600"/>
          </a:xfrm>
          <a:prstGeom prst="rect">
            <a:avLst/>
          </a:prstGeom>
          <a:noFill/>
          <a:ln>
            <a:noFill/>
          </a:ln>
        </p:spPr>
      </p:pic>
    </p:spTree>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15"/>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Converting ‘Doors’ datatype</a:t>
            </a:r>
            <a:endParaRPr/>
          </a:p>
        </p:txBody>
      </p:sp>
      <p:sp>
        <p:nvSpPr>
          <p:cNvPr id="823" name="Google Shape;823;p115"/>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Converting ‘Doors’ into int64</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303213" marR="0" lvl="0" indent="-201613" algn="l" rtl="0">
              <a:spcBef>
                <a:spcPts val="32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p:txBody>
      </p:sp>
      <p:pic>
        <p:nvPicPr>
          <p:cNvPr id="824" name="Google Shape;824;p115"/>
          <p:cNvPicPr preferRelativeResize="0"/>
          <p:nvPr/>
        </p:nvPicPr>
        <p:blipFill rotWithShape="1">
          <a:blip r:embed="rId3">
            <a:alphaModFix/>
          </a:blip>
          <a:srcRect/>
          <a:stretch/>
        </p:blipFill>
        <p:spPr>
          <a:xfrm>
            <a:off x="1065212" y="2047875"/>
            <a:ext cx="6843712" cy="363537"/>
          </a:xfrm>
          <a:prstGeom prst="rect">
            <a:avLst/>
          </a:prstGeom>
          <a:noFill/>
          <a:ln w="9525" cap="flat" cmpd="sng">
            <a:solidFill>
              <a:srgbClr val="00B0F0"/>
            </a:solidFill>
            <a:prstDash val="solid"/>
            <a:miter lim="800000"/>
            <a:headEnd type="none" w="sm" len="sm"/>
            <a:tailEnd type="none" w="sm" len="sm"/>
          </a:ln>
        </p:spPr>
      </p:pic>
      <p:pic>
        <p:nvPicPr>
          <p:cNvPr id="825" name="Google Shape;825;p115"/>
          <p:cNvPicPr preferRelativeResize="0"/>
          <p:nvPr/>
        </p:nvPicPr>
        <p:blipFill rotWithShape="1">
          <a:blip r:embed="rId4">
            <a:alphaModFix/>
          </a:blip>
          <a:srcRect l="4847" r="3710"/>
          <a:stretch/>
        </p:blipFill>
        <p:spPr>
          <a:xfrm>
            <a:off x="4624387" y="2486025"/>
            <a:ext cx="3379787" cy="2297112"/>
          </a:xfrm>
          <a:prstGeom prst="rect">
            <a:avLst/>
          </a:prstGeom>
          <a:noFill/>
          <a:ln w="9525" cap="flat" cmpd="sng">
            <a:solidFill>
              <a:srgbClr val="00B0F0"/>
            </a:solidFill>
            <a:prstDash val="solid"/>
            <a:miter lim="800000"/>
            <a:headEnd type="none" w="sm" len="sm"/>
            <a:tailEnd type="none" w="sm" len="sm"/>
          </a:ln>
        </p:spPr>
      </p:pic>
      <p:pic>
        <p:nvPicPr>
          <p:cNvPr id="826" name="Google Shape;826;p115"/>
          <p:cNvPicPr preferRelativeResize="0"/>
          <p:nvPr/>
        </p:nvPicPr>
        <p:blipFill rotWithShape="1">
          <a:blip r:embed="rId5">
            <a:alphaModFix/>
          </a:blip>
          <a:srcRect r="4777"/>
          <a:stretch/>
        </p:blipFill>
        <p:spPr>
          <a:xfrm>
            <a:off x="925512" y="2487612"/>
            <a:ext cx="3541712" cy="2300287"/>
          </a:xfrm>
          <a:prstGeom prst="rect">
            <a:avLst/>
          </a:prstGeom>
          <a:noFill/>
          <a:ln w="9525" cap="flat" cmpd="sng">
            <a:solidFill>
              <a:srgbClr val="00B0F0"/>
            </a:solidFill>
            <a:prstDash val="solid"/>
            <a:miter lim="800000"/>
            <a:headEnd type="none" w="sm" len="sm"/>
            <a:tailEnd type="none" w="sm" len="sm"/>
          </a:ln>
        </p:spPr>
      </p:pic>
      <p:sp>
        <p:nvSpPr>
          <p:cNvPr id="827" name="Google Shape;827;p115"/>
          <p:cNvSpPr/>
          <p:nvPr/>
        </p:nvSpPr>
        <p:spPr>
          <a:xfrm rot="-5400000">
            <a:off x="2577306" y="2867818"/>
            <a:ext cx="182562" cy="2835275"/>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28" name="Google Shape;828;p115"/>
          <p:cNvSpPr/>
          <p:nvPr/>
        </p:nvSpPr>
        <p:spPr>
          <a:xfrm rot="-5400000">
            <a:off x="6069012" y="2940050"/>
            <a:ext cx="184150" cy="27305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4"/>
                                        </p:tgtEl>
                                        <p:attrNameLst>
                                          <p:attrName>style.visibility</p:attrName>
                                        </p:attrNameLst>
                                      </p:cBhvr>
                                      <p:to>
                                        <p:strVal val="visible"/>
                                      </p:to>
                                    </p:set>
                                    <p:animEffect transition="in" filter="fade">
                                      <p:cBhvr>
                                        <p:cTn id="7" dur="500"/>
                                        <p:tgtEl>
                                          <p:spTgt spid="8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6"/>
                                        </p:tgtEl>
                                        <p:attrNameLst>
                                          <p:attrName>style.visibility</p:attrName>
                                        </p:attrNameLst>
                                      </p:cBhvr>
                                      <p:to>
                                        <p:strVal val="visible"/>
                                      </p:to>
                                    </p:set>
                                    <p:animEffect transition="in" filter="fade">
                                      <p:cBhvr>
                                        <p:cTn id="12" dur="500"/>
                                        <p:tgtEl>
                                          <p:spTgt spid="8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25"/>
                                        </p:tgtEl>
                                        <p:attrNameLst>
                                          <p:attrName>style.visibility</p:attrName>
                                        </p:attrNameLst>
                                      </p:cBhvr>
                                      <p:to>
                                        <p:strVal val="visible"/>
                                      </p:to>
                                    </p:set>
                                    <p:animEffect transition="in" filter="fade">
                                      <p:cBhvr>
                                        <p:cTn id="17" dur="500"/>
                                        <p:tgtEl>
                                          <p:spTgt spid="8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27"/>
                                        </p:tgtEl>
                                        <p:attrNameLst>
                                          <p:attrName>style.visibility</p:attrName>
                                        </p:attrNameLst>
                                      </p:cBhvr>
                                      <p:to>
                                        <p:strVal val="visible"/>
                                      </p:to>
                                    </p:set>
                                    <p:animEffect transition="in" filter="fade">
                                      <p:cBhvr>
                                        <p:cTn id="22" dur="1000"/>
                                        <p:tgtEl>
                                          <p:spTgt spid="82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828"/>
                                        </p:tgtEl>
                                        <p:attrNameLst>
                                          <p:attrName>style.visibility</p:attrName>
                                        </p:attrNameLst>
                                      </p:cBhvr>
                                      <p:to>
                                        <p:strVal val="visible"/>
                                      </p:to>
                                    </p:set>
                                    <p:animEffect transition="in" filter="fade">
                                      <p:cBhvr>
                                        <p:cTn id="26" dur="500"/>
                                        <p:tgtEl>
                                          <p:spTgt spid="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6"/>
          <p:cNvSpPr txBox="1">
            <a:spLocks noGrp="1"/>
          </p:cNvSpPr>
          <p:nvPr>
            <p:ph type="title"/>
          </p:nvPr>
        </p:nvSpPr>
        <p:spPr>
          <a:xfrm>
            <a:off x="1035050" y="636587"/>
            <a:ext cx="7132637" cy="925512"/>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Concise summary of DataFrame</a:t>
            </a:r>
            <a:endParaRPr/>
          </a:p>
        </p:txBody>
      </p:sp>
      <p:sp>
        <p:nvSpPr>
          <p:cNvPr id="834" name="Google Shape;834;p116"/>
          <p:cNvSpPr txBox="1"/>
          <p:nvPr/>
        </p:nvSpPr>
        <p:spPr>
          <a:xfrm>
            <a:off x="1022350" y="1709737"/>
            <a:ext cx="3398837" cy="495300"/>
          </a:xfrm>
          <a:prstGeom prst="rect">
            <a:avLst/>
          </a:prstGeom>
          <a:noFill/>
          <a:ln w="9525" cap="flat" cmpd="sng">
            <a:solidFill>
              <a:srgbClr val="00B0F0"/>
            </a:solidFill>
            <a:prstDash val="solid"/>
            <a:round/>
            <a:headEnd type="none" w="sm" len="sm"/>
            <a:tailEnd type="none" w="sm" len="sm"/>
          </a:ln>
        </p:spPr>
        <p:txBody>
          <a:bodyPr spcFirstLastPara="1" wrap="square" lIns="68550" tIns="34275" rIns="68550" bIns="34275" anchor="t" anchorCtr="0">
            <a:noAutofit/>
          </a:bodyPr>
          <a:lstStyle/>
          <a:p>
            <a:pPr marL="273050" marR="0" lvl="0" indent="-19050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Summary – before replacing special characters with ‘nan’</a:t>
            </a:r>
            <a:endParaRPr/>
          </a:p>
        </p:txBody>
      </p:sp>
      <p:sp>
        <p:nvSpPr>
          <p:cNvPr id="835" name="Google Shape;835;p116"/>
          <p:cNvSpPr txBox="1"/>
          <p:nvPr/>
        </p:nvSpPr>
        <p:spPr>
          <a:xfrm>
            <a:off x="4673600" y="1725612"/>
            <a:ext cx="3341687" cy="515937"/>
          </a:xfrm>
          <a:prstGeom prst="rect">
            <a:avLst/>
          </a:prstGeom>
          <a:noFill/>
          <a:ln w="9525" cap="flat" cmpd="sng">
            <a:solidFill>
              <a:srgbClr val="00B0F0"/>
            </a:solidFill>
            <a:prstDash val="solid"/>
            <a:round/>
            <a:headEnd type="none" w="sm" len="sm"/>
            <a:tailEnd type="none" w="sm" len="sm"/>
          </a:ln>
        </p:spPr>
        <p:txBody>
          <a:bodyPr spcFirstLastPara="1" wrap="square" lIns="68550" tIns="34275" rIns="68550" bIns="34275" anchor="t" anchorCtr="0">
            <a:noAutofit/>
          </a:bodyPr>
          <a:lstStyle/>
          <a:p>
            <a:pPr marL="273050" marR="0" lvl="0" indent="-19050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Summary – after replacing special characters with ‘nan’</a:t>
            </a:r>
            <a:endParaRPr/>
          </a:p>
        </p:txBody>
      </p:sp>
      <p:pic>
        <p:nvPicPr>
          <p:cNvPr id="836" name="Google Shape;836;p116"/>
          <p:cNvPicPr preferRelativeResize="0"/>
          <p:nvPr/>
        </p:nvPicPr>
        <p:blipFill rotWithShape="1">
          <a:blip r:embed="rId3">
            <a:alphaModFix/>
          </a:blip>
          <a:srcRect/>
          <a:stretch/>
        </p:blipFill>
        <p:spPr>
          <a:xfrm>
            <a:off x="1063625" y="2435225"/>
            <a:ext cx="3368675" cy="2271712"/>
          </a:xfrm>
          <a:prstGeom prst="rect">
            <a:avLst/>
          </a:prstGeom>
          <a:noFill/>
          <a:ln w="9525" cap="flat" cmpd="sng">
            <a:solidFill>
              <a:srgbClr val="00B0F0"/>
            </a:solidFill>
            <a:prstDash val="solid"/>
            <a:miter lim="800000"/>
            <a:headEnd type="none" w="sm" len="sm"/>
            <a:tailEnd type="none" w="sm" len="sm"/>
          </a:ln>
        </p:spPr>
      </p:pic>
      <p:sp>
        <p:nvSpPr>
          <p:cNvPr id="837" name="Google Shape;837;p116"/>
          <p:cNvSpPr/>
          <p:nvPr/>
        </p:nvSpPr>
        <p:spPr>
          <a:xfrm rot="-5400000">
            <a:off x="2587625" y="2227262"/>
            <a:ext cx="142875" cy="2451100"/>
          </a:xfrm>
          <a:prstGeom prst="roundRect">
            <a:avLst>
              <a:gd name="adj" fmla="val 16667"/>
            </a:avLst>
          </a:prstGeom>
          <a:solidFill>
            <a:srgbClr val="F3DF78">
              <a:alpha val="0"/>
            </a:srgbClr>
          </a:solidFill>
          <a:ln w="25400" cap="flat" cmpd="sng">
            <a:solidFill>
              <a:srgbClr val="C0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38" name="Google Shape;838;p116"/>
          <p:cNvSpPr/>
          <p:nvPr/>
        </p:nvSpPr>
        <p:spPr>
          <a:xfrm rot="-5400000">
            <a:off x="2588418" y="2482056"/>
            <a:ext cx="141287" cy="2451100"/>
          </a:xfrm>
          <a:prstGeom prst="roundRect">
            <a:avLst>
              <a:gd name="adj" fmla="val 16667"/>
            </a:avLst>
          </a:prstGeom>
          <a:solidFill>
            <a:srgbClr val="F3DF78">
              <a:alpha val="0"/>
            </a:srgbClr>
          </a:solidFill>
          <a:ln w="25400" cap="flat" cmpd="sng">
            <a:solidFill>
              <a:srgbClr val="C0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39" name="Google Shape;839;p116"/>
          <p:cNvSpPr/>
          <p:nvPr/>
        </p:nvSpPr>
        <p:spPr>
          <a:xfrm rot="-5400000">
            <a:off x="2503487" y="3240087"/>
            <a:ext cx="133350" cy="434975"/>
          </a:xfrm>
          <a:prstGeom prst="roundRect">
            <a:avLst>
              <a:gd name="adj" fmla="val 16667"/>
            </a:avLst>
          </a:prstGeom>
          <a:solidFill>
            <a:srgbClr val="F3DF78">
              <a:alpha val="0"/>
            </a:srgbClr>
          </a:solidFill>
          <a:ln w="25400" cap="flat" cmpd="sng">
            <a:solidFill>
              <a:srgbClr val="345F2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pic>
        <p:nvPicPr>
          <p:cNvPr id="840" name="Google Shape;840;p116"/>
          <p:cNvPicPr preferRelativeResize="0"/>
          <p:nvPr/>
        </p:nvPicPr>
        <p:blipFill rotWithShape="1">
          <a:blip r:embed="rId4">
            <a:alphaModFix/>
          </a:blip>
          <a:srcRect/>
          <a:stretch/>
        </p:blipFill>
        <p:spPr>
          <a:xfrm>
            <a:off x="4687887" y="2425700"/>
            <a:ext cx="3346450" cy="2287587"/>
          </a:xfrm>
          <a:prstGeom prst="rect">
            <a:avLst/>
          </a:prstGeom>
          <a:noFill/>
          <a:ln w="9525" cap="flat" cmpd="sng">
            <a:solidFill>
              <a:srgbClr val="00B0F0"/>
            </a:solidFill>
            <a:prstDash val="solid"/>
            <a:miter lim="800000"/>
            <a:headEnd type="none" w="sm" len="sm"/>
            <a:tailEnd type="none" w="sm" len="sm"/>
          </a:ln>
        </p:spPr>
      </p:pic>
      <p:sp>
        <p:nvSpPr>
          <p:cNvPr id="841" name="Google Shape;841;p116"/>
          <p:cNvSpPr/>
          <p:nvPr/>
        </p:nvSpPr>
        <p:spPr>
          <a:xfrm rot="-5400000">
            <a:off x="6284912" y="2463800"/>
            <a:ext cx="146050" cy="2505075"/>
          </a:xfrm>
          <a:prstGeom prst="roundRect">
            <a:avLst>
              <a:gd name="adj" fmla="val 16667"/>
            </a:avLst>
          </a:prstGeom>
          <a:solidFill>
            <a:srgbClr val="F3DF78">
              <a:alpha val="0"/>
            </a:srgbClr>
          </a:solidFill>
          <a:ln w="25400" cap="flat" cmpd="sng">
            <a:solidFill>
              <a:srgbClr val="C0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42" name="Google Shape;842;p116"/>
          <p:cNvSpPr/>
          <p:nvPr/>
        </p:nvSpPr>
        <p:spPr>
          <a:xfrm rot="-5400000">
            <a:off x="6284912" y="2200275"/>
            <a:ext cx="146050" cy="2505075"/>
          </a:xfrm>
          <a:prstGeom prst="roundRect">
            <a:avLst>
              <a:gd name="adj" fmla="val 16667"/>
            </a:avLst>
          </a:prstGeom>
          <a:solidFill>
            <a:srgbClr val="F3DF78">
              <a:alpha val="0"/>
            </a:srgbClr>
          </a:solidFill>
          <a:ln w="25400" cap="flat" cmpd="sng">
            <a:solidFill>
              <a:srgbClr val="C0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43" name="Google Shape;843;p116"/>
          <p:cNvSpPr/>
          <p:nvPr/>
        </p:nvSpPr>
        <p:spPr>
          <a:xfrm rot="-5400000">
            <a:off x="6153150" y="3236912"/>
            <a:ext cx="136525" cy="444500"/>
          </a:xfrm>
          <a:prstGeom prst="roundRect">
            <a:avLst>
              <a:gd name="adj" fmla="val 16667"/>
            </a:avLst>
          </a:prstGeom>
          <a:solidFill>
            <a:srgbClr val="F3DF78">
              <a:alpha val="0"/>
            </a:srgbClr>
          </a:solidFill>
          <a:ln w="25400" cap="flat" cmpd="sng">
            <a:solidFill>
              <a:srgbClr val="345F2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44" name="Google Shape;844;p116"/>
          <p:cNvSpPr/>
          <p:nvPr/>
        </p:nvSpPr>
        <p:spPr>
          <a:xfrm rot="-5400000">
            <a:off x="2500312" y="3500437"/>
            <a:ext cx="133350" cy="434975"/>
          </a:xfrm>
          <a:prstGeom prst="roundRect">
            <a:avLst>
              <a:gd name="adj" fmla="val 16667"/>
            </a:avLst>
          </a:prstGeom>
          <a:solidFill>
            <a:srgbClr val="F3DF78">
              <a:alpha val="0"/>
            </a:srgbClr>
          </a:solidFill>
          <a:ln w="25400" cap="flat" cmpd="sng">
            <a:solidFill>
              <a:srgbClr val="345F2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45" name="Google Shape;845;p116"/>
          <p:cNvSpPr/>
          <p:nvPr/>
        </p:nvSpPr>
        <p:spPr>
          <a:xfrm rot="-5400000">
            <a:off x="6149181" y="3498056"/>
            <a:ext cx="138112" cy="444500"/>
          </a:xfrm>
          <a:prstGeom prst="roundRect">
            <a:avLst>
              <a:gd name="adj" fmla="val 16667"/>
            </a:avLst>
          </a:prstGeom>
          <a:solidFill>
            <a:srgbClr val="F3DF78">
              <a:alpha val="0"/>
            </a:srgbClr>
          </a:solidFill>
          <a:ln w="25400" cap="flat" cmpd="sng">
            <a:solidFill>
              <a:srgbClr val="345F21"/>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animEffect transition="in" filter="fade">
                                      <p:cBhvr>
                                        <p:cTn id="7" dur="500"/>
                                        <p:tgtEl>
                                          <p:spTgt spid="8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6"/>
                                        </p:tgtEl>
                                        <p:attrNameLst>
                                          <p:attrName>style.visibility</p:attrName>
                                        </p:attrNameLst>
                                      </p:cBhvr>
                                      <p:to>
                                        <p:strVal val="visible"/>
                                      </p:to>
                                    </p:set>
                                    <p:animEffect transition="in" filter="fade">
                                      <p:cBhvr>
                                        <p:cTn id="12" dur="500"/>
                                        <p:tgtEl>
                                          <p:spTgt spid="8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37"/>
                                        </p:tgtEl>
                                        <p:attrNameLst>
                                          <p:attrName>style.visibility</p:attrName>
                                        </p:attrNameLst>
                                      </p:cBhvr>
                                      <p:to>
                                        <p:strVal val="visible"/>
                                      </p:to>
                                    </p:set>
                                    <p:animEffect transition="in" filter="fade">
                                      <p:cBhvr>
                                        <p:cTn id="17" dur="500"/>
                                        <p:tgtEl>
                                          <p:spTgt spid="83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38"/>
                                        </p:tgtEl>
                                        <p:attrNameLst>
                                          <p:attrName>style.visibility</p:attrName>
                                        </p:attrNameLst>
                                      </p:cBhvr>
                                      <p:to>
                                        <p:strVal val="visible"/>
                                      </p:to>
                                    </p:set>
                                    <p:animEffect transition="in" filter="fade">
                                      <p:cBhvr>
                                        <p:cTn id="22" dur="500"/>
                                        <p:tgtEl>
                                          <p:spTgt spid="8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35"/>
                                        </p:tgtEl>
                                        <p:attrNameLst>
                                          <p:attrName>style.visibility</p:attrName>
                                        </p:attrNameLst>
                                      </p:cBhvr>
                                      <p:to>
                                        <p:strVal val="visible"/>
                                      </p:to>
                                    </p:set>
                                    <p:animEffect transition="in" filter="fade">
                                      <p:cBhvr>
                                        <p:cTn id="27" dur="500"/>
                                        <p:tgtEl>
                                          <p:spTgt spid="8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0"/>
                                        </p:tgtEl>
                                        <p:attrNameLst>
                                          <p:attrName>style.visibility</p:attrName>
                                        </p:attrNameLst>
                                      </p:cBhvr>
                                      <p:to>
                                        <p:strVal val="visible"/>
                                      </p:to>
                                    </p:set>
                                    <p:animEffect transition="in" filter="fade">
                                      <p:cBhvr>
                                        <p:cTn id="32" dur="500"/>
                                        <p:tgtEl>
                                          <p:spTgt spid="8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42"/>
                                        </p:tgtEl>
                                        <p:attrNameLst>
                                          <p:attrName>style.visibility</p:attrName>
                                        </p:attrNameLst>
                                      </p:cBhvr>
                                      <p:to>
                                        <p:strVal val="visible"/>
                                      </p:to>
                                    </p:set>
                                    <p:animEffect transition="in" filter="fade">
                                      <p:cBhvr>
                                        <p:cTn id="37" dur="500"/>
                                        <p:tgtEl>
                                          <p:spTgt spid="8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41"/>
                                        </p:tgtEl>
                                        <p:attrNameLst>
                                          <p:attrName>style.visibility</p:attrName>
                                        </p:attrNameLst>
                                      </p:cBhvr>
                                      <p:to>
                                        <p:strVal val="visible"/>
                                      </p:to>
                                    </p:set>
                                    <p:animEffect transition="in" filter="fade">
                                      <p:cBhvr>
                                        <p:cTn id="42" dur="500"/>
                                        <p:tgtEl>
                                          <p:spTgt spid="8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39"/>
                                        </p:tgtEl>
                                        <p:attrNameLst>
                                          <p:attrName>style.visibility</p:attrName>
                                        </p:attrNameLst>
                                      </p:cBhvr>
                                      <p:to>
                                        <p:strVal val="visible"/>
                                      </p:to>
                                    </p:set>
                                    <p:animEffect transition="in" filter="fade">
                                      <p:cBhvr>
                                        <p:cTn id="47" dur="500"/>
                                        <p:tgtEl>
                                          <p:spTgt spid="839"/>
                                        </p:tgtEl>
                                      </p:cBhvr>
                                    </p:animEffect>
                                  </p:childTnLst>
                                </p:cTn>
                              </p:par>
                              <p:par>
                                <p:cTn id="48" presetID="10" presetClass="entr" presetSubtype="0" fill="hold" nodeType="withEffect">
                                  <p:stCondLst>
                                    <p:cond delay="0"/>
                                  </p:stCondLst>
                                  <p:childTnLst>
                                    <p:set>
                                      <p:cBhvr>
                                        <p:cTn id="49" dur="1" fill="hold">
                                          <p:stCondLst>
                                            <p:cond delay="0"/>
                                          </p:stCondLst>
                                        </p:cTn>
                                        <p:tgtEl>
                                          <p:spTgt spid="843"/>
                                        </p:tgtEl>
                                        <p:attrNameLst>
                                          <p:attrName>style.visibility</p:attrName>
                                        </p:attrNameLst>
                                      </p:cBhvr>
                                      <p:to>
                                        <p:strVal val="visible"/>
                                      </p:to>
                                    </p:set>
                                    <p:animEffect transition="in" filter="fade">
                                      <p:cBhvr>
                                        <p:cTn id="50" dur="500"/>
                                        <p:tgtEl>
                                          <p:spTgt spid="8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44"/>
                                        </p:tgtEl>
                                        <p:attrNameLst>
                                          <p:attrName>style.visibility</p:attrName>
                                        </p:attrNameLst>
                                      </p:cBhvr>
                                      <p:to>
                                        <p:strVal val="visible"/>
                                      </p:to>
                                    </p:set>
                                    <p:animEffect transition="in" filter="fade">
                                      <p:cBhvr>
                                        <p:cTn id="55" dur="500"/>
                                        <p:tgtEl>
                                          <p:spTgt spid="844"/>
                                        </p:tgtEl>
                                      </p:cBhvr>
                                    </p:animEffect>
                                  </p:childTnLst>
                                </p:cTn>
                              </p:par>
                              <p:par>
                                <p:cTn id="56" presetID="10" presetClass="entr" presetSubtype="0" fill="hold" nodeType="withEffect">
                                  <p:stCondLst>
                                    <p:cond delay="0"/>
                                  </p:stCondLst>
                                  <p:childTnLst>
                                    <p:set>
                                      <p:cBhvr>
                                        <p:cTn id="57" dur="1" fill="hold">
                                          <p:stCondLst>
                                            <p:cond delay="0"/>
                                          </p:stCondLst>
                                        </p:cTn>
                                        <p:tgtEl>
                                          <p:spTgt spid="845"/>
                                        </p:tgtEl>
                                        <p:attrNameLst>
                                          <p:attrName>style.visibility</p:attrName>
                                        </p:attrNameLst>
                                      </p:cBhvr>
                                      <p:to>
                                        <p:strVal val="visible"/>
                                      </p:to>
                                    </p:set>
                                    <p:animEffect transition="in" filter="fade">
                                      <p:cBhvr>
                                        <p:cTn id="58" dur="500"/>
                                        <p:tgtEl>
                                          <p:spTgt spid="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17"/>
          <p:cNvSpPr txBox="1">
            <a:spLocks noGrp="1"/>
          </p:cNvSpPr>
          <p:nvPr>
            <p:ph type="title"/>
          </p:nvPr>
        </p:nvSpPr>
        <p:spPr>
          <a:prstGeom prst="rect">
            <a:avLst/>
          </a:prstGeom>
          <a:noFill/>
          <a:ln>
            <a:noFill/>
          </a:ln>
        </p:spPr>
        <p:txBody>
          <a:bodyPr spcFirstLastPara="1" wrap="square" lIns="68550" tIns="34275" rIns="68550" bIns="34275" anchor="b" anchorCtr="0">
            <a:normAutofit/>
          </a:bodyPr>
          <a:lstStyle/>
          <a:p>
            <a:pPr marL="0" lvl="0" indent="0" algn="l" rtl="0">
              <a:lnSpc>
                <a:spcPct val="90000"/>
              </a:lnSpc>
              <a:spcBef>
                <a:spcPts val="0"/>
              </a:spcBef>
              <a:spcAft>
                <a:spcPts val="0"/>
              </a:spcAft>
              <a:buClr>
                <a:srgbClr val="002060"/>
              </a:buClr>
              <a:buSzPts val="3500"/>
              <a:buFont typeface="Calibri"/>
              <a:buNone/>
            </a:pPr>
            <a:r>
              <a:rPr lang="en-US" sz="3500" b="0" i="0" u="none">
                <a:solidFill>
                  <a:srgbClr val="002060"/>
                </a:solidFill>
                <a:latin typeface="Calibri"/>
                <a:ea typeface="Calibri"/>
                <a:cs typeface="Calibri"/>
                <a:sym typeface="Calibri"/>
              </a:rPr>
              <a:t>Importing data with other forms of missing values</a:t>
            </a:r>
            <a:endParaRPr/>
          </a:p>
        </p:txBody>
      </p:sp>
      <p:sp>
        <p:nvSpPr>
          <p:cNvPr id="851" name="Google Shape;851;p117"/>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We need to know how missing values are represented in the dataset in order to make reasonable decisions</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Missing values exists in the form of ‘nan’, ‘??’ and ‘????’</a:t>
            </a:r>
            <a:endParaRPr sz="2800" b="0" i="0" u="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1600" b="0" i="0" u="none" strike="noStrike" cap="none">
                <a:solidFill>
                  <a:srgbClr val="002060"/>
                </a:solidFill>
                <a:latin typeface="Calibri"/>
                <a:ea typeface="Calibri"/>
                <a:cs typeface="Calibri"/>
                <a:sym typeface="Calibri"/>
              </a:rPr>
              <a:t>Python, by default replace blank values with ‘nan’</a:t>
            </a:r>
            <a:endParaRPr sz="2500" b="0" i="0" u="none" strike="noStrike" cap="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a:p>
            <a:pPr marL="303213" marR="0" lvl="0" indent="-201613" algn="l" rtl="0">
              <a:spcBef>
                <a:spcPts val="320"/>
              </a:spcBef>
              <a:spcAft>
                <a:spcPts val="0"/>
              </a:spcAft>
              <a:buClr>
                <a:schemeClr val="dk1"/>
              </a:buClr>
              <a:buSzPts val="1600"/>
              <a:buFont typeface="Arial"/>
              <a:buNone/>
            </a:pPr>
            <a:endParaRPr sz="1600" b="0" i="0" u="none">
              <a:solidFill>
                <a:srgbClr val="002060"/>
              </a:solidFill>
              <a:latin typeface="Calibri"/>
              <a:ea typeface="Calibri"/>
              <a:cs typeface="Calibri"/>
              <a:sym typeface="Calibri"/>
            </a:endParaRPr>
          </a:p>
        </p:txBody>
      </p:sp>
    </p:spTree>
  </p:cSld>
  <p:clrMapOvr>
    <a:masterClrMapping/>
  </p:clrMapOvr>
  <p:transition spd="med">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18"/>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Identifying missing values</a:t>
            </a:r>
            <a:endParaRPr/>
          </a:p>
        </p:txBody>
      </p:sp>
      <p:sp>
        <p:nvSpPr>
          <p:cNvPr id="857" name="Google Shape;857;p118"/>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Check the count of missing values present in each column  </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1" u="none">
                <a:solidFill>
                  <a:srgbClr val="002060"/>
                </a:solidFill>
                <a:latin typeface="Calibri"/>
                <a:ea typeface="Calibri"/>
                <a:cs typeface="Calibri"/>
                <a:sym typeface="Calibri"/>
              </a:rPr>
              <a:t>Dataframe.</a:t>
            </a:r>
            <a:r>
              <a:rPr lang="en-US" sz="1600" b="1" i="1" u="none">
                <a:solidFill>
                  <a:srgbClr val="002060"/>
                </a:solidFill>
                <a:latin typeface="Calibri"/>
                <a:ea typeface="Calibri"/>
                <a:cs typeface="Calibri"/>
                <a:sym typeface="Calibri"/>
              </a:rPr>
              <a:t>isnull( ).sum( )</a:t>
            </a:r>
            <a:endParaRPr/>
          </a:p>
        </p:txBody>
      </p:sp>
      <p:pic>
        <p:nvPicPr>
          <p:cNvPr id="858" name="Google Shape;858;p118"/>
          <p:cNvPicPr preferRelativeResize="0"/>
          <p:nvPr/>
        </p:nvPicPr>
        <p:blipFill rotWithShape="1">
          <a:blip r:embed="rId3">
            <a:alphaModFix/>
          </a:blip>
          <a:srcRect l="3972" r="6724" b="1722"/>
          <a:stretch/>
        </p:blipFill>
        <p:spPr>
          <a:xfrm>
            <a:off x="4775200" y="2461260"/>
            <a:ext cx="2762250" cy="2501900"/>
          </a:xfrm>
          <a:prstGeom prst="rect">
            <a:avLst/>
          </a:prstGeom>
          <a:noFill/>
          <a:ln w="9525" cap="flat" cmpd="sng">
            <a:solidFill>
              <a:srgbClr val="00B0F0"/>
            </a:solidFill>
            <a:prstDash val="solid"/>
            <a:miter lim="800000"/>
            <a:headEnd type="none" w="sm" len="sm"/>
            <a:tailEnd type="none" w="sm" len="sm"/>
          </a:ln>
        </p:spPr>
      </p:pic>
      <p:pic>
        <p:nvPicPr>
          <p:cNvPr id="859" name="Google Shape;859;p118"/>
          <p:cNvPicPr preferRelativeResize="0"/>
          <p:nvPr/>
        </p:nvPicPr>
        <p:blipFill rotWithShape="1">
          <a:blip r:embed="rId4">
            <a:alphaModFix/>
          </a:blip>
          <a:srcRect l="4085" t="2885" r="4159" b="3741"/>
          <a:stretch/>
        </p:blipFill>
        <p:spPr>
          <a:xfrm>
            <a:off x="904240" y="2683508"/>
            <a:ext cx="2752725" cy="2371725"/>
          </a:xfrm>
          <a:prstGeom prst="rect">
            <a:avLst/>
          </a:prstGeom>
          <a:noFill/>
          <a:ln w="9525" cap="flat" cmpd="sng">
            <a:solidFill>
              <a:srgbClr val="00B0F0"/>
            </a:solidFill>
            <a:prstDash val="solid"/>
            <a:miter lim="800000"/>
            <a:headEnd type="none" w="sm" len="sm"/>
            <a:tailEnd type="none" w="sm" len="sm"/>
          </a:ln>
        </p:spPr>
      </p:pic>
      <p:sp>
        <p:nvSpPr>
          <p:cNvPr id="860" name="Google Shape;860;p118"/>
          <p:cNvSpPr/>
          <p:nvPr/>
        </p:nvSpPr>
        <p:spPr>
          <a:xfrm rot="-5400000">
            <a:off x="6474618" y="2261393"/>
            <a:ext cx="158750" cy="658812"/>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5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8"/>
                                        </p:tgtEl>
                                        <p:attrNameLst>
                                          <p:attrName>style.visibility</p:attrName>
                                        </p:attrNameLst>
                                      </p:cBhvr>
                                      <p:to>
                                        <p:strVal val="visible"/>
                                      </p:to>
                                    </p:set>
                                    <p:animEffect transition="in" filter="fade">
                                      <p:cBhvr>
                                        <p:cTn id="12" dur="500"/>
                                        <p:tgtEl>
                                          <p:spTgt spid="858"/>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60"/>
                                        </p:tgtEl>
                                        <p:attrNameLst>
                                          <p:attrName>style.visibility</p:attrName>
                                        </p:attrNameLst>
                                      </p:cBhvr>
                                      <p:to>
                                        <p:strVal val="visible"/>
                                      </p:to>
                                    </p:set>
                                    <p:animEffect transition="in" filter="fade">
                                      <p:cBhvr>
                                        <p:cTn id="16" dur="500"/>
                                        <p:tgtEl>
                                          <p:spTgt spid="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pic>
        <p:nvPicPr>
          <p:cNvPr id="158" name="Google Shape;158;p11"/>
          <p:cNvPicPr preferRelativeResize="0"/>
          <p:nvPr/>
        </p:nvPicPr>
        <p:blipFill rotWithShape="1">
          <a:blip r:embed="rId3">
            <a:alphaModFix/>
          </a:blip>
          <a:srcRect/>
          <a:stretch/>
        </p:blipFill>
        <p:spPr>
          <a:xfrm>
            <a:off x="381000" y="266700"/>
            <a:ext cx="7543800" cy="762000"/>
          </a:xfrm>
          <a:prstGeom prst="rect">
            <a:avLst/>
          </a:prstGeom>
          <a:noFill/>
          <a:ln>
            <a:noFill/>
          </a:ln>
        </p:spPr>
      </p:pic>
      <p:pic>
        <p:nvPicPr>
          <p:cNvPr id="159" name="Google Shape;159;p11"/>
          <p:cNvPicPr preferRelativeResize="0"/>
          <p:nvPr/>
        </p:nvPicPr>
        <p:blipFill rotWithShape="1">
          <a:blip r:embed="rId4">
            <a:alphaModFix/>
          </a:blip>
          <a:srcRect/>
          <a:stretch/>
        </p:blipFill>
        <p:spPr>
          <a:xfrm>
            <a:off x="1219200" y="1028700"/>
            <a:ext cx="6248400" cy="762000"/>
          </a:xfrm>
          <a:prstGeom prst="rect">
            <a:avLst/>
          </a:prstGeom>
          <a:noFill/>
          <a:ln>
            <a:noFill/>
          </a:ln>
        </p:spPr>
      </p:pic>
      <p:pic>
        <p:nvPicPr>
          <p:cNvPr id="160" name="Google Shape;160;p11"/>
          <p:cNvPicPr preferRelativeResize="0">
            <a:picLocks noGrp="1"/>
          </p:cNvPicPr>
          <p:nvPr>
            <p:ph idx="1"/>
          </p:nvPr>
        </p:nvPicPr>
        <p:blipFill rotWithShape="1">
          <a:blip r:embed="rId5">
            <a:alphaModFix/>
          </a:blip>
          <a:stretch/>
        </p:blipFill>
        <p:spPr>
          <a:xfrm>
            <a:off x="628650" y="1692542"/>
            <a:ext cx="7886700" cy="32840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 calcmode="lin" valueType="num">
                                      <p:cBhvr additive="base">
                                        <p:cTn id="7" dur="500"/>
                                        <p:tgtEl>
                                          <p:spTgt spid="15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 calcmode="lin" valueType="num">
                                      <p:cBhvr additive="base">
                                        <p:cTn id="12" dur="500"/>
                                        <p:tgtEl>
                                          <p:spTgt spid="1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19"/>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Handling missing values</a:t>
            </a:r>
            <a:endParaRPr/>
          </a:p>
        </p:txBody>
      </p:sp>
      <p:sp>
        <p:nvSpPr>
          <p:cNvPr id="866" name="Google Shape;866;p119"/>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800" b="0" i="0" u="none">
                <a:solidFill>
                  <a:srgbClr val="002060"/>
                </a:solidFill>
                <a:latin typeface="Calibri"/>
                <a:ea typeface="Calibri"/>
                <a:cs typeface="Calibri"/>
                <a:sym typeface="Calibri"/>
              </a:rPr>
              <a:t>Two ways: </a:t>
            </a:r>
            <a:endParaRPr sz="2800" b="0" i="0" u="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2000" b="0" i="0" u="none" strike="noStrike" cap="none">
                <a:solidFill>
                  <a:srgbClr val="002060"/>
                </a:solidFill>
                <a:latin typeface="Calibri"/>
                <a:ea typeface="Calibri"/>
                <a:cs typeface="Calibri"/>
                <a:sym typeface="Calibri"/>
              </a:rPr>
              <a:t>Deleting missing values</a:t>
            </a:r>
            <a:endParaRPr sz="2000" b="0" i="0" u="none" strike="noStrike" cap="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2000" b="0" i="0" u="none" strike="noStrike" cap="none">
                <a:solidFill>
                  <a:srgbClr val="002060"/>
                </a:solidFill>
                <a:latin typeface="Calibri"/>
                <a:ea typeface="Calibri"/>
                <a:cs typeface="Calibri"/>
                <a:sym typeface="Calibri"/>
              </a:rPr>
              <a:t>Imputing/filling the missing values</a:t>
            </a:r>
            <a:endParaRPr/>
          </a:p>
        </p:txBody>
      </p:sp>
    </p:spTree>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120"/>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Handling missing values- </a:t>
            </a:r>
            <a:r>
              <a:rPr lang="en-US" sz="3900" b="1" i="0" u="none">
                <a:solidFill>
                  <a:srgbClr val="002060"/>
                </a:solidFill>
                <a:latin typeface="Calibri"/>
                <a:ea typeface="Calibri"/>
                <a:cs typeface="Calibri"/>
                <a:sym typeface="Calibri"/>
              </a:rPr>
              <a:t>by removing</a:t>
            </a:r>
            <a:endParaRPr/>
          </a:p>
        </p:txBody>
      </p:sp>
      <p:sp>
        <p:nvSpPr>
          <p:cNvPr id="872" name="Google Shape;872;p120"/>
          <p:cNvSpPr txBox="1">
            <a:spLocks noGrp="1"/>
          </p:cNvSpPr>
          <p:nvPr>
            <p:ph idx="1"/>
          </p:nvPr>
        </p:nvSpPr>
        <p:spPr>
          <a:xfrm>
            <a:off x="1006475" y="1712912"/>
            <a:ext cx="4470400" cy="3095625"/>
          </a:xfrm>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800" b="1" i="1" u="none">
                <a:solidFill>
                  <a:srgbClr val="002060"/>
                </a:solidFill>
                <a:latin typeface="Calibri"/>
                <a:ea typeface="Calibri"/>
                <a:cs typeface="Calibri"/>
                <a:sym typeface="Calibri"/>
              </a:rPr>
              <a:t>dropna() </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800" b="0" i="0" u="none">
                <a:solidFill>
                  <a:srgbClr val="002060"/>
                </a:solidFill>
                <a:latin typeface="Calibri"/>
                <a:ea typeface="Calibri"/>
                <a:cs typeface="Calibri"/>
                <a:sym typeface="Calibri"/>
              </a:rPr>
              <a:t>Method used to drop rows/cols containing missing values</a:t>
            </a:r>
            <a:endParaRPr/>
          </a:p>
        </p:txBody>
      </p:sp>
      <p:pic>
        <p:nvPicPr>
          <p:cNvPr id="873" name="Google Shape;873;p120"/>
          <p:cNvPicPr preferRelativeResize="0"/>
          <p:nvPr/>
        </p:nvPicPr>
        <p:blipFill rotWithShape="1">
          <a:blip r:embed="rId3">
            <a:alphaModFix/>
          </a:blip>
          <a:srcRect/>
          <a:stretch/>
        </p:blipFill>
        <p:spPr>
          <a:xfrm>
            <a:off x="5453062" y="1803400"/>
            <a:ext cx="2316162" cy="2284412"/>
          </a:xfrm>
          <a:prstGeom prst="rect">
            <a:avLst/>
          </a:prstGeom>
          <a:noFill/>
          <a:ln w="9525" cap="flat" cmpd="sng">
            <a:solidFill>
              <a:srgbClr val="00B0F0"/>
            </a:solidFill>
            <a:prstDash val="solid"/>
            <a:miter lim="800000"/>
            <a:headEnd type="none" w="sm" len="sm"/>
            <a:tailEnd type="none" w="sm" len="sm"/>
          </a:ln>
        </p:spPr>
      </p:pic>
      <p:pic>
        <p:nvPicPr>
          <p:cNvPr id="874" name="Google Shape;874;p120"/>
          <p:cNvPicPr preferRelativeResize="0"/>
          <p:nvPr/>
        </p:nvPicPr>
        <p:blipFill rotWithShape="1">
          <a:blip r:embed="rId4">
            <a:alphaModFix/>
          </a:blip>
          <a:srcRect/>
          <a:stretch/>
        </p:blipFill>
        <p:spPr>
          <a:xfrm>
            <a:off x="5454650" y="4133850"/>
            <a:ext cx="1492250" cy="596900"/>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121"/>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Handling missing values- by imputing</a:t>
            </a:r>
            <a:endParaRPr/>
          </a:p>
        </p:txBody>
      </p:sp>
      <p:sp>
        <p:nvSpPr>
          <p:cNvPr id="880" name="Google Shape;880;p121"/>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800" b="0" i="0" u="none">
                <a:solidFill>
                  <a:srgbClr val="002060"/>
                </a:solidFill>
                <a:latin typeface="Calibri"/>
                <a:ea typeface="Calibri"/>
                <a:cs typeface="Calibri"/>
                <a:sym typeface="Calibri"/>
              </a:rPr>
              <a:t>Different approaches to fill the missing values</a:t>
            </a:r>
            <a:endParaRPr/>
          </a:p>
        </p:txBody>
      </p:sp>
      <p:sp>
        <p:nvSpPr>
          <p:cNvPr id="881" name="Google Shape;881;p121"/>
          <p:cNvSpPr txBox="1"/>
          <p:nvPr/>
        </p:nvSpPr>
        <p:spPr>
          <a:xfrm>
            <a:off x="3338512" y="2217737"/>
            <a:ext cx="2262187" cy="552450"/>
          </a:xfrm>
          <a:prstGeom prst="rect">
            <a:avLst/>
          </a:prstGeom>
          <a:solidFill>
            <a:schemeClr val="accent1"/>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Two Ways of approach</a:t>
            </a:r>
            <a:endParaRPr/>
          </a:p>
        </p:txBody>
      </p:sp>
      <p:grpSp>
        <p:nvGrpSpPr>
          <p:cNvPr id="882" name="Google Shape;882;p121"/>
          <p:cNvGrpSpPr/>
          <p:nvPr/>
        </p:nvGrpSpPr>
        <p:grpSpPr>
          <a:xfrm>
            <a:off x="2686050" y="2768600"/>
            <a:ext cx="3644900" cy="641350"/>
            <a:chOff x="2571736" y="2643980"/>
            <a:chExt cx="3644926" cy="856453"/>
          </a:xfrm>
        </p:grpSpPr>
        <p:cxnSp>
          <p:nvCxnSpPr>
            <p:cNvPr id="883" name="Google Shape;883;p121"/>
            <p:cNvCxnSpPr/>
            <p:nvPr/>
          </p:nvCxnSpPr>
          <p:spPr>
            <a:xfrm>
              <a:off x="2571736" y="3071810"/>
              <a:ext cx="3643338" cy="1588"/>
            </a:xfrm>
            <a:prstGeom prst="straightConnector1">
              <a:avLst/>
            </a:prstGeom>
            <a:noFill/>
            <a:ln w="28575" cap="flat" cmpd="sng">
              <a:solidFill>
                <a:srgbClr val="35ACAF"/>
              </a:solidFill>
              <a:prstDash val="solid"/>
              <a:miter lim="800000"/>
              <a:headEnd type="none" w="med" len="med"/>
              <a:tailEnd type="none" w="med" len="med"/>
            </a:ln>
          </p:spPr>
        </p:cxnSp>
        <p:cxnSp>
          <p:nvCxnSpPr>
            <p:cNvPr id="884" name="Google Shape;884;p121"/>
            <p:cNvCxnSpPr/>
            <p:nvPr/>
          </p:nvCxnSpPr>
          <p:spPr>
            <a:xfrm rot="5400000">
              <a:off x="4143375" y="2857497"/>
              <a:ext cx="428623" cy="1588"/>
            </a:xfrm>
            <a:prstGeom prst="straightConnector1">
              <a:avLst/>
            </a:prstGeom>
            <a:noFill/>
            <a:ln w="28575" cap="flat" cmpd="sng">
              <a:solidFill>
                <a:srgbClr val="35ACAF"/>
              </a:solidFill>
              <a:prstDash val="solid"/>
              <a:miter lim="800000"/>
              <a:headEnd type="none" w="med" len="med"/>
              <a:tailEnd type="stealth" w="med" len="med"/>
            </a:ln>
          </p:spPr>
        </p:cxnSp>
        <p:cxnSp>
          <p:nvCxnSpPr>
            <p:cNvPr id="885" name="Google Shape;885;p121"/>
            <p:cNvCxnSpPr/>
            <p:nvPr/>
          </p:nvCxnSpPr>
          <p:spPr>
            <a:xfrm rot="5400000">
              <a:off x="2358218" y="3285327"/>
              <a:ext cx="428623" cy="1588"/>
            </a:xfrm>
            <a:prstGeom prst="straightConnector1">
              <a:avLst/>
            </a:prstGeom>
            <a:noFill/>
            <a:ln w="28575" cap="flat" cmpd="sng">
              <a:solidFill>
                <a:srgbClr val="35ACAF"/>
              </a:solidFill>
              <a:prstDash val="solid"/>
              <a:miter lim="800000"/>
              <a:headEnd type="none" w="med" len="med"/>
              <a:tailEnd type="stealth" w="med" len="med"/>
            </a:ln>
          </p:spPr>
        </p:cxnSp>
        <p:cxnSp>
          <p:nvCxnSpPr>
            <p:cNvPr id="886" name="Google Shape;886;p121"/>
            <p:cNvCxnSpPr/>
            <p:nvPr/>
          </p:nvCxnSpPr>
          <p:spPr>
            <a:xfrm rot="5400000">
              <a:off x="6001556" y="3285327"/>
              <a:ext cx="428623" cy="1588"/>
            </a:xfrm>
            <a:prstGeom prst="straightConnector1">
              <a:avLst/>
            </a:prstGeom>
            <a:noFill/>
            <a:ln w="28575" cap="flat" cmpd="sng">
              <a:solidFill>
                <a:srgbClr val="35ACAF"/>
              </a:solidFill>
              <a:prstDash val="solid"/>
              <a:miter lim="800000"/>
              <a:headEnd type="none" w="med" len="med"/>
              <a:tailEnd type="stealth" w="med" len="med"/>
            </a:ln>
          </p:spPr>
        </p:cxnSp>
      </p:grpSp>
      <p:sp>
        <p:nvSpPr>
          <p:cNvPr id="887" name="Google Shape;887;p121"/>
          <p:cNvSpPr txBox="1"/>
          <p:nvPr/>
        </p:nvSpPr>
        <p:spPr>
          <a:xfrm>
            <a:off x="1360487" y="3397250"/>
            <a:ext cx="2635250" cy="722312"/>
          </a:xfrm>
          <a:prstGeom prst="rect">
            <a:avLst/>
          </a:prstGeom>
          <a:solidFill>
            <a:schemeClr val="accent1"/>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Fill with mean/median, in case of Numerical variables</a:t>
            </a:r>
            <a:endParaRPr/>
          </a:p>
        </p:txBody>
      </p:sp>
      <p:sp>
        <p:nvSpPr>
          <p:cNvPr id="888" name="Google Shape;888;p121"/>
          <p:cNvSpPr txBox="1"/>
          <p:nvPr/>
        </p:nvSpPr>
        <p:spPr>
          <a:xfrm>
            <a:off x="5027612" y="3429000"/>
            <a:ext cx="2633662" cy="723900"/>
          </a:xfrm>
          <a:prstGeom prst="rect">
            <a:avLst/>
          </a:prstGeom>
          <a:solidFill>
            <a:schemeClr val="accent1"/>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2060"/>
              </a:buClr>
              <a:buSzPts val="1600"/>
              <a:buFont typeface="Calibri"/>
              <a:buNone/>
            </a:pPr>
            <a:r>
              <a:rPr lang="en-US" sz="1600" b="0" i="0" u="none">
                <a:solidFill>
                  <a:srgbClr val="002060"/>
                </a:solidFill>
                <a:latin typeface="Calibri"/>
                <a:ea typeface="Calibri"/>
                <a:cs typeface="Calibri"/>
                <a:sym typeface="Calibri"/>
              </a:rPr>
              <a:t>Fill with the class which has maximum count, in case of categorical variables</a:t>
            </a:r>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1"/>
                                        </p:tgtEl>
                                        <p:attrNameLst>
                                          <p:attrName>style.visibility</p:attrName>
                                        </p:attrNameLst>
                                      </p:cBhvr>
                                      <p:to>
                                        <p:strVal val="visible"/>
                                      </p:to>
                                    </p:set>
                                    <p:animEffect transition="in" filter="fade">
                                      <p:cBhvr>
                                        <p:cTn id="7" dur="2000"/>
                                        <p:tgtEl>
                                          <p:spTgt spid="88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887"/>
                                        </p:tgtEl>
                                        <p:attrNameLst>
                                          <p:attrName>style.visibility</p:attrName>
                                        </p:attrNameLst>
                                      </p:cBhvr>
                                      <p:to>
                                        <p:strVal val="visible"/>
                                      </p:to>
                                    </p:set>
                                    <p:animEffect transition="in" filter="fade">
                                      <p:cBhvr>
                                        <p:cTn id="11" dur="2000"/>
                                        <p:tgtEl>
                                          <p:spTgt spid="887"/>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888"/>
                                        </p:tgtEl>
                                        <p:attrNameLst>
                                          <p:attrName>style.visibility</p:attrName>
                                        </p:attrNameLst>
                                      </p:cBhvr>
                                      <p:to>
                                        <p:strVal val="visible"/>
                                      </p:to>
                                    </p:set>
                                    <p:animEffect transition="in" filter="fade">
                                      <p:cBhvr>
                                        <p:cTn id="15" dur="2000"/>
                                        <p:tgtEl>
                                          <p:spTgt spid="8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2"/>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Handling missing values- by imputing</a:t>
            </a:r>
            <a:endParaRPr/>
          </a:p>
        </p:txBody>
      </p:sp>
      <p:sp>
        <p:nvSpPr>
          <p:cNvPr id="894" name="Google Shape;894;p122"/>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303213" marR="0" lvl="0" indent="-125413"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895" name="Google Shape;895;p122"/>
          <p:cNvPicPr preferRelativeResize="0"/>
          <p:nvPr/>
        </p:nvPicPr>
        <p:blipFill rotWithShape="1">
          <a:blip r:embed="rId3">
            <a:alphaModFix/>
          </a:blip>
          <a:srcRect/>
          <a:stretch/>
        </p:blipFill>
        <p:spPr>
          <a:xfrm>
            <a:off x="1114425" y="1955800"/>
            <a:ext cx="3081337" cy="2495550"/>
          </a:xfrm>
          <a:prstGeom prst="rect">
            <a:avLst/>
          </a:prstGeom>
          <a:noFill/>
          <a:ln w="9525" cap="flat" cmpd="sng">
            <a:solidFill>
              <a:srgbClr val="00B0F0"/>
            </a:solidFill>
            <a:prstDash val="solid"/>
            <a:miter lim="800000"/>
            <a:headEnd type="none" w="sm" len="sm"/>
            <a:tailEnd type="none" w="sm" len="sm"/>
          </a:ln>
        </p:spPr>
      </p:pic>
      <p:sp>
        <p:nvSpPr>
          <p:cNvPr id="896" name="Google Shape;896;p122"/>
          <p:cNvSpPr/>
          <p:nvPr/>
        </p:nvSpPr>
        <p:spPr>
          <a:xfrm rot="-5400000">
            <a:off x="2409825" y="1866900"/>
            <a:ext cx="341312" cy="1785937"/>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97" name="Google Shape;897;p122"/>
          <p:cNvSpPr/>
          <p:nvPr/>
        </p:nvSpPr>
        <p:spPr>
          <a:xfrm rot="-5400000">
            <a:off x="2501900" y="2311400"/>
            <a:ext cx="179387" cy="1785937"/>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898" name="Google Shape;898;p122"/>
          <p:cNvSpPr/>
          <p:nvPr/>
        </p:nvSpPr>
        <p:spPr>
          <a:xfrm>
            <a:off x="5214937" y="2428875"/>
            <a:ext cx="2428875" cy="536575"/>
          </a:xfrm>
          <a:prstGeom prst="rightArrow">
            <a:avLst>
              <a:gd name="adj1" fmla="val 19214"/>
              <a:gd name="adj2" fmla="val 50000"/>
            </a:avLst>
          </a:prstGeom>
          <a:solidFill>
            <a:srgbClr val="4BACC6"/>
          </a:solidFill>
          <a:ln w="25400" cap="flat" cmpd="sng">
            <a:solidFill>
              <a:srgbClr val="C0000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1300" b="0" i="0" u="none">
                <a:solidFill>
                  <a:srgbClr val="FFFFFF"/>
                </a:solidFill>
                <a:latin typeface="Calibri"/>
                <a:ea typeface="Calibri"/>
                <a:cs typeface="Calibri"/>
                <a:sym typeface="Calibri"/>
              </a:rPr>
              <a:t>Numerical</a:t>
            </a:r>
            <a:endParaRPr/>
          </a:p>
        </p:txBody>
      </p:sp>
      <p:sp>
        <p:nvSpPr>
          <p:cNvPr id="899" name="Google Shape;899;p122"/>
          <p:cNvSpPr/>
          <p:nvPr/>
        </p:nvSpPr>
        <p:spPr>
          <a:xfrm rot="-5400000">
            <a:off x="2505868" y="2128043"/>
            <a:ext cx="177800" cy="1785937"/>
          </a:xfrm>
          <a:prstGeom prst="roundRect">
            <a:avLst>
              <a:gd name="adj" fmla="val 16667"/>
            </a:avLst>
          </a:prstGeom>
          <a:solidFill>
            <a:srgbClr val="F3DF78">
              <a:alpha val="0"/>
            </a:srgbClr>
          </a:solidFill>
          <a:ln w="25400" cap="flat" cmpd="sng">
            <a:solidFill>
              <a:srgbClr val="00B05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00" name="Google Shape;900;p122"/>
          <p:cNvSpPr/>
          <p:nvPr/>
        </p:nvSpPr>
        <p:spPr>
          <a:xfrm rot="-5400000">
            <a:off x="2487612" y="2497137"/>
            <a:ext cx="179387" cy="1785937"/>
          </a:xfrm>
          <a:prstGeom prst="roundRect">
            <a:avLst>
              <a:gd name="adj" fmla="val 16667"/>
            </a:avLst>
          </a:prstGeom>
          <a:solidFill>
            <a:srgbClr val="F3DF78">
              <a:alpha val="0"/>
            </a:srgbClr>
          </a:solidFill>
          <a:ln w="25400" cap="flat" cmpd="sng">
            <a:solidFill>
              <a:srgbClr val="00B05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01" name="Google Shape;901;p122"/>
          <p:cNvSpPr/>
          <p:nvPr/>
        </p:nvSpPr>
        <p:spPr>
          <a:xfrm>
            <a:off x="5214937" y="3232150"/>
            <a:ext cx="2428875" cy="536575"/>
          </a:xfrm>
          <a:prstGeom prst="rightArrow">
            <a:avLst>
              <a:gd name="adj1" fmla="val 19214"/>
              <a:gd name="adj2" fmla="val 50000"/>
            </a:avLst>
          </a:prstGeom>
          <a:solidFill>
            <a:srgbClr val="92D050"/>
          </a:solidFill>
          <a:ln w="25400" cap="flat" cmpd="sng">
            <a:solidFill>
              <a:srgbClr val="00B050"/>
            </a:solidFill>
            <a:prstDash val="solid"/>
            <a:round/>
            <a:headEnd type="none" w="sm" len="sm"/>
            <a:tailEnd type="none" w="sm" len="sm"/>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1300" b="0" i="0" u="none">
                <a:solidFill>
                  <a:srgbClr val="FFFFFF"/>
                </a:solidFill>
                <a:latin typeface="Calibri"/>
                <a:ea typeface="Calibri"/>
                <a:cs typeface="Calibri"/>
                <a:sym typeface="Calibri"/>
              </a:rPr>
              <a:t>Categorical</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500"/>
                                        <p:tgtEl>
                                          <p:spTgt spid="89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97"/>
                                        </p:tgtEl>
                                        <p:attrNameLst>
                                          <p:attrName>style.visibility</p:attrName>
                                        </p:attrNameLst>
                                      </p:cBhvr>
                                      <p:to>
                                        <p:strVal val="visible"/>
                                      </p:to>
                                    </p:set>
                                    <p:animEffect transition="in" filter="fade">
                                      <p:cBhvr>
                                        <p:cTn id="11" dur="500"/>
                                        <p:tgtEl>
                                          <p:spTgt spid="89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98"/>
                                        </p:tgtEl>
                                        <p:attrNameLst>
                                          <p:attrName>style.visibility</p:attrName>
                                        </p:attrNameLst>
                                      </p:cBhvr>
                                      <p:to>
                                        <p:strVal val="visible"/>
                                      </p:to>
                                    </p:set>
                                    <p:animEffect transition="in" filter="fade">
                                      <p:cBhvr>
                                        <p:cTn id="16" dur="500"/>
                                        <p:tgtEl>
                                          <p:spTgt spid="89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99"/>
                                        </p:tgtEl>
                                        <p:attrNameLst>
                                          <p:attrName>style.visibility</p:attrName>
                                        </p:attrNameLst>
                                      </p:cBhvr>
                                      <p:to>
                                        <p:strVal val="visible"/>
                                      </p:to>
                                    </p:set>
                                    <p:animEffect transition="in" filter="fade">
                                      <p:cBhvr>
                                        <p:cTn id="21" dur="500"/>
                                        <p:tgtEl>
                                          <p:spTgt spid="89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900"/>
                                        </p:tgtEl>
                                        <p:attrNameLst>
                                          <p:attrName>style.visibility</p:attrName>
                                        </p:attrNameLst>
                                      </p:cBhvr>
                                      <p:to>
                                        <p:strVal val="visible"/>
                                      </p:to>
                                    </p:set>
                                    <p:animEffect transition="in" filter="fade">
                                      <p:cBhvr>
                                        <p:cTn id="25" dur="500"/>
                                        <p:tgtEl>
                                          <p:spTgt spid="90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01"/>
                                        </p:tgtEl>
                                        <p:attrNameLst>
                                          <p:attrName>style.visibility</p:attrName>
                                        </p:attrNameLst>
                                      </p:cBhvr>
                                      <p:to>
                                        <p:strVal val="visible"/>
                                      </p:to>
                                    </p:set>
                                    <p:animEffect transition="in" filter="fade">
                                      <p:cBhvr>
                                        <p:cTn id="30" dur="5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3"/>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Handling missing values- by imputing</a:t>
            </a:r>
            <a:endParaRPr/>
          </a:p>
        </p:txBody>
      </p:sp>
      <p:sp>
        <p:nvSpPr>
          <p:cNvPr id="907" name="Google Shape;907;p123"/>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1600" b="0" i="1" u="none">
                <a:solidFill>
                  <a:srgbClr val="002060"/>
                </a:solidFill>
                <a:latin typeface="Calibri"/>
                <a:ea typeface="Calibri"/>
                <a:cs typeface="Calibri"/>
                <a:sym typeface="Calibri"/>
              </a:rPr>
              <a:t>DataFrame.</a:t>
            </a:r>
            <a:r>
              <a:rPr lang="en-US" sz="1600" b="1" i="1" u="none">
                <a:solidFill>
                  <a:srgbClr val="002060"/>
                </a:solidFill>
                <a:latin typeface="Calibri"/>
                <a:ea typeface="Calibri"/>
                <a:cs typeface="Calibri"/>
                <a:sym typeface="Calibri"/>
              </a:rPr>
              <a:t>describe( ) </a:t>
            </a:r>
            <a:endParaRPr sz="1600" b="0" i="0" u="none">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1600" b="0" i="0" u="none">
                <a:solidFill>
                  <a:srgbClr val="002060"/>
                </a:solidFill>
                <a:latin typeface="Calibri"/>
                <a:ea typeface="Calibri"/>
                <a:cs typeface="Calibri"/>
                <a:sym typeface="Calibri"/>
              </a:rPr>
              <a:t>Returns the statistical information about the data frame</a:t>
            </a:r>
            <a:endParaRPr/>
          </a:p>
        </p:txBody>
      </p:sp>
      <p:pic>
        <p:nvPicPr>
          <p:cNvPr id="908" name="Google Shape;908;p123"/>
          <p:cNvPicPr preferRelativeResize="0"/>
          <p:nvPr/>
        </p:nvPicPr>
        <p:blipFill rotWithShape="1">
          <a:blip r:embed="rId3">
            <a:alphaModFix/>
          </a:blip>
          <a:srcRect/>
          <a:stretch/>
        </p:blipFill>
        <p:spPr>
          <a:xfrm>
            <a:off x="1081087" y="2489200"/>
            <a:ext cx="6931025" cy="2159000"/>
          </a:xfrm>
          <a:prstGeom prst="rect">
            <a:avLst/>
          </a:prstGeom>
          <a:noFill/>
          <a:ln w="9525" cap="flat" cmpd="sng">
            <a:solidFill>
              <a:srgbClr val="00B0F0"/>
            </a:solidFill>
            <a:prstDash val="solid"/>
            <a:miter lim="800000"/>
            <a:headEnd type="none" w="sm" len="sm"/>
            <a:tailEnd type="none" w="sm" len="sm"/>
          </a:ln>
        </p:spPr>
      </p:pic>
      <p:sp>
        <p:nvSpPr>
          <p:cNvPr id="909" name="Google Shape;909;p123"/>
          <p:cNvSpPr/>
          <p:nvPr/>
        </p:nvSpPr>
        <p:spPr>
          <a:xfrm rot="-5400000">
            <a:off x="2510631" y="3471068"/>
            <a:ext cx="1401762" cy="784225"/>
          </a:xfrm>
          <a:prstGeom prst="roundRect">
            <a:avLst>
              <a:gd name="adj" fmla="val 16667"/>
            </a:avLst>
          </a:prstGeom>
          <a:solidFill>
            <a:srgbClr val="F3DF78">
              <a:alpha val="0"/>
            </a:srgbClr>
          </a:solidFill>
          <a:ln w="25400" cap="flat" cmpd="sng">
            <a:solidFill>
              <a:srgbClr val="92D05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10" name="Google Shape;910;p123"/>
          <p:cNvSpPr/>
          <p:nvPr/>
        </p:nvSpPr>
        <p:spPr>
          <a:xfrm rot="-5400000">
            <a:off x="3429000" y="3314700"/>
            <a:ext cx="1524000" cy="10668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11" name="Google Shape;911;p123"/>
          <p:cNvSpPr/>
          <p:nvPr/>
        </p:nvSpPr>
        <p:spPr>
          <a:xfrm rot="-5400000">
            <a:off x="4392612" y="3494087"/>
            <a:ext cx="1524000" cy="708025"/>
          </a:xfrm>
          <a:prstGeom prst="roundRect">
            <a:avLst>
              <a:gd name="adj" fmla="val 16667"/>
            </a:avLst>
          </a:prstGeom>
          <a:solidFill>
            <a:srgbClr val="F3DF78">
              <a:alpha val="0"/>
            </a:srgbClr>
          </a:solidFill>
          <a:ln w="25400" cap="flat" cmpd="sng">
            <a:solidFill>
              <a:srgbClr val="7030A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12" name="Google Shape;912;p123"/>
          <p:cNvSpPr/>
          <p:nvPr/>
        </p:nvSpPr>
        <p:spPr>
          <a:xfrm rot="-5400000">
            <a:off x="6819900" y="3429000"/>
            <a:ext cx="1524000" cy="8382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13" name="Google Shape;913;p123"/>
          <p:cNvSpPr/>
          <p:nvPr/>
        </p:nvSpPr>
        <p:spPr>
          <a:xfrm rot="-5400000">
            <a:off x="5181600" y="3543300"/>
            <a:ext cx="1524000" cy="7620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14" name="Google Shape;914;p123"/>
          <p:cNvSpPr/>
          <p:nvPr/>
        </p:nvSpPr>
        <p:spPr>
          <a:xfrm rot="-5400000">
            <a:off x="1638300" y="3429000"/>
            <a:ext cx="1447800" cy="9144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8"/>
                                        </p:tgtEl>
                                        <p:attrNameLst>
                                          <p:attrName>style.visibility</p:attrName>
                                        </p:attrNameLst>
                                      </p:cBhvr>
                                      <p:to>
                                        <p:strVal val="visible"/>
                                      </p:to>
                                    </p:set>
                                    <p:animEffect transition="in" filter="fade">
                                      <p:cBhvr>
                                        <p:cTn id="7" dur="500"/>
                                        <p:tgtEl>
                                          <p:spTgt spid="9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9"/>
                                        </p:tgtEl>
                                        <p:attrNameLst>
                                          <p:attrName>style.visibility</p:attrName>
                                        </p:attrNameLst>
                                      </p:cBhvr>
                                      <p:to>
                                        <p:strVal val="visible"/>
                                      </p:to>
                                    </p:set>
                                    <p:animEffect transition="in" filter="fade">
                                      <p:cBhvr>
                                        <p:cTn id="12" dur="500"/>
                                        <p:tgtEl>
                                          <p:spTgt spid="90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10"/>
                                        </p:tgtEl>
                                        <p:attrNameLst>
                                          <p:attrName>style.visibility</p:attrName>
                                        </p:attrNameLst>
                                      </p:cBhvr>
                                      <p:to>
                                        <p:strVal val="visible"/>
                                      </p:to>
                                    </p:set>
                                    <p:animEffect transition="in" filter="fade">
                                      <p:cBhvr>
                                        <p:cTn id="17" dur="500"/>
                                        <p:tgtEl>
                                          <p:spTgt spid="9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11"/>
                                        </p:tgtEl>
                                        <p:attrNameLst>
                                          <p:attrName>style.visibility</p:attrName>
                                        </p:attrNameLst>
                                      </p:cBhvr>
                                      <p:to>
                                        <p:strVal val="visible"/>
                                      </p:to>
                                    </p:set>
                                    <p:animEffect transition="in" filter="fade">
                                      <p:cBhvr>
                                        <p:cTn id="22" dur="500"/>
                                        <p:tgtEl>
                                          <p:spTgt spid="9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12"/>
                                        </p:tgtEl>
                                        <p:attrNameLst>
                                          <p:attrName>style.visibility</p:attrName>
                                        </p:attrNameLst>
                                      </p:cBhvr>
                                      <p:to>
                                        <p:strVal val="visible"/>
                                      </p:to>
                                    </p:set>
                                    <p:animEffect transition="in" filter="fade">
                                      <p:cBhvr>
                                        <p:cTn id="27" dur="500"/>
                                        <p:tgtEl>
                                          <p:spTgt spid="9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13"/>
                                        </p:tgtEl>
                                        <p:attrNameLst>
                                          <p:attrName>style.visibility</p:attrName>
                                        </p:attrNameLst>
                                      </p:cBhvr>
                                      <p:to>
                                        <p:strVal val="visible"/>
                                      </p:to>
                                    </p:set>
                                    <p:animEffect transition="in" filter="fade">
                                      <p:cBhvr>
                                        <p:cTn id="32" dur="500"/>
                                        <p:tgtEl>
                                          <p:spTgt spid="9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14"/>
                                        </p:tgtEl>
                                        <p:attrNameLst>
                                          <p:attrName>style.visibility</p:attrName>
                                        </p:attrNameLst>
                                      </p:cBhvr>
                                      <p:to>
                                        <p:strVal val="visible"/>
                                      </p:to>
                                    </p:set>
                                    <p:animEffect transition="in" filter="fade">
                                      <p:cBhvr>
                                        <p:cTn id="37" dur="500"/>
                                        <p:tgtEl>
                                          <p:spTgt spid="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24"/>
          <p:cNvSpPr txBox="1">
            <a:spLocks noGrp="1"/>
          </p:cNvSpPr>
          <p:nvPr>
            <p:ph type="title"/>
          </p:nvPr>
        </p:nvSpPr>
        <p:spPr>
          <a:xfrm>
            <a:off x="762000" y="228600"/>
            <a:ext cx="7162800" cy="723900"/>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3600"/>
              <a:buFont typeface="Calibri"/>
              <a:buNone/>
            </a:pPr>
            <a:r>
              <a:rPr lang="en-US" sz="3600" b="1" i="0" u="none" dirty="0">
                <a:solidFill>
                  <a:srgbClr val="C00000"/>
                </a:solidFill>
                <a:latin typeface="Calibri"/>
                <a:ea typeface="Calibri"/>
                <a:cs typeface="Calibri"/>
                <a:sym typeface="Calibri"/>
              </a:rPr>
              <a:t>Imputing missing values for ‘Age’</a:t>
            </a:r>
            <a:endParaRPr dirty="0"/>
          </a:p>
        </p:txBody>
      </p:sp>
      <p:sp>
        <p:nvSpPr>
          <p:cNvPr id="920" name="Google Shape;920;p124"/>
          <p:cNvSpPr txBox="1">
            <a:spLocks noGrp="1"/>
          </p:cNvSpPr>
          <p:nvPr>
            <p:ph idx="1"/>
          </p:nvPr>
        </p:nvSpPr>
        <p:spPr>
          <a:xfrm>
            <a:off x="457200" y="952500"/>
            <a:ext cx="8229600" cy="4152900"/>
          </a:xfrm>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2000" b="0" i="0" u="none" dirty="0">
                <a:solidFill>
                  <a:srgbClr val="002060"/>
                </a:solidFill>
                <a:latin typeface="Calibri"/>
                <a:ea typeface="Calibri"/>
                <a:cs typeface="Calibri"/>
                <a:sym typeface="Calibri"/>
              </a:rPr>
              <a:t>Find the </a:t>
            </a:r>
            <a:r>
              <a:rPr lang="en-US" sz="2000" b="0" i="0" u="none" dirty="0" err="1">
                <a:solidFill>
                  <a:srgbClr val="002060"/>
                </a:solidFill>
                <a:latin typeface="Calibri"/>
                <a:ea typeface="Calibri"/>
                <a:cs typeface="Calibri"/>
                <a:sym typeface="Calibri"/>
              </a:rPr>
              <a:t>mean,median,mode</a:t>
            </a:r>
            <a:r>
              <a:rPr lang="en-US" sz="2000" b="0" i="0" u="none" dirty="0">
                <a:solidFill>
                  <a:srgbClr val="002060"/>
                </a:solidFill>
                <a:latin typeface="Calibri"/>
                <a:ea typeface="Calibri"/>
                <a:cs typeface="Calibri"/>
                <a:sym typeface="Calibri"/>
              </a:rPr>
              <a:t> values of the ‘Age’ variable </a:t>
            </a:r>
            <a:endParaRPr sz="2000" b="0" i="0" u="none" dirty="0">
              <a:solidFill>
                <a:srgbClr val="002060"/>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000" b="0" i="0" u="none" dirty="0" err="1">
                <a:solidFill>
                  <a:srgbClr val="002060"/>
                </a:solidFill>
                <a:latin typeface="Calibri"/>
                <a:ea typeface="Calibri"/>
                <a:cs typeface="Calibri"/>
                <a:sym typeface="Calibri"/>
              </a:rPr>
              <a:t>fillna</a:t>
            </a:r>
            <a:r>
              <a:rPr lang="en-US" sz="2000" b="0" i="0" u="none" dirty="0">
                <a:solidFill>
                  <a:srgbClr val="002060"/>
                </a:solidFill>
                <a:latin typeface="Calibri"/>
                <a:ea typeface="Calibri"/>
                <a:cs typeface="Calibri"/>
                <a:sym typeface="Calibri"/>
              </a:rPr>
              <a:t>() is used to fill NA/</a:t>
            </a:r>
            <a:r>
              <a:rPr lang="en-US" sz="2000" b="0" i="0" u="none" dirty="0" err="1">
                <a:solidFill>
                  <a:srgbClr val="002060"/>
                </a:solidFill>
                <a:latin typeface="Calibri"/>
                <a:ea typeface="Calibri"/>
                <a:cs typeface="Calibri"/>
                <a:sym typeface="Calibri"/>
              </a:rPr>
              <a:t>NaN</a:t>
            </a:r>
            <a:r>
              <a:rPr lang="en-US" sz="2000" b="0" i="0" u="none" dirty="0">
                <a:solidFill>
                  <a:srgbClr val="002060"/>
                </a:solidFill>
                <a:latin typeface="Calibri"/>
                <a:ea typeface="Calibri"/>
                <a:cs typeface="Calibri"/>
                <a:sym typeface="Calibri"/>
              </a:rPr>
              <a:t> values using the specified value</a:t>
            </a:r>
            <a:endParaRPr sz="2000" b="0" i="0" u="none" dirty="0">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000" b="0" i="0" u="none" dirty="0">
                <a:solidFill>
                  <a:srgbClr val="002060"/>
                </a:solidFill>
                <a:latin typeface="Calibri"/>
                <a:ea typeface="Calibri"/>
                <a:cs typeface="Calibri"/>
                <a:sym typeface="Calibri"/>
              </a:rPr>
              <a:t>Syntax:    </a:t>
            </a:r>
            <a:r>
              <a:rPr lang="en-US" sz="2000" b="0" i="1" u="none" dirty="0" err="1">
                <a:solidFill>
                  <a:srgbClr val="002060"/>
                </a:solidFill>
                <a:latin typeface="Calibri"/>
                <a:ea typeface="Calibri"/>
                <a:cs typeface="Calibri"/>
                <a:sym typeface="Calibri"/>
              </a:rPr>
              <a:t>DataFrame.</a:t>
            </a:r>
            <a:r>
              <a:rPr lang="en-US" sz="2000" b="1" i="1" u="none" dirty="0" err="1">
                <a:solidFill>
                  <a:srgbClr val="002060"/>
                </a:solidFill>
                <a:latin typeface="Calibri"/>
                <a:ea typeface="Calibri"/>
                <a:cs typeface="Calibri"/>
                <a:sym typeface="Calibri"/>
              </a:rPr>
              <a:t>fillna</a:t>
            </a:r>
            <a:r>
              <a:rPr lang="en-US" sz="2000" b="1" i="1" u="none" dirty="0">
                <a:solidFill>
                  <a:srgbClr val="002060"/>
                </a:solidFill>
                <a:latin typeface="Calibri"/>
                <a:ea typeface="Calibri"/>
                <a:cs typeface="Calibri"/>
                <a:sym typeface="Calibri"/>
              </a:rPr>
              <a:t>( )</a:t>
            </a:r>
            <a:endParaRPr dirty="0"/>
          </a:p>
          <a:p>
            <a:pPr marL="204786" marR="0" lvl="0" indent="-158749" algn="l" rtl="0">
              <a:lnSpc>
                <a:spcPct val="90000"/>
              </a:lnSpc>
              <a:spcBef>
                <a:spcPts val="1300"/>
              </a:spcBef>
              <a:spcAft>
                <a:spcPts val="0"/>
              </a:spcAft>
              <a:buClr>
                <a:srgbClr val="002060"/>
              </a:buClr>
              <a:buSzPts val="200"/>
              <a:buFont typeface="Arial"/>
              <a:buNone/>
            </a:pPr>
            <a:endParaRPr sz="2800" b="0" i="0" u="none" dirty="0">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p:txBody>
      </p:sp>
      <p:pic>
        <p:nvPicPr>
          <p:cNvPr id="921" name="Google Shape;921;p124" descr="5.jpg"/>
          <p:cNvPicPr preferRelativeResize="0"/>
          <p:nvPr/>
        </p:nvPicPr>
        <p:blipFill rotWithShape="1">
          <a:blip r:embed="rId3">
            <a:alphaModFix/>
          </a:blip>
          <a:srcRect/>
          <a:stretch/>
        </p:blipFill>
        <p:spPr>
          <a:xfrm>
            <a:off x="609600" y="2247900"/>
            <a:ext cx="8001000" cy="3048000"/>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
                                            <p:txEl>
                                              <p:pRg st="0" end="0"/>
                                            </p:txEl>
                                          </p:spTgt>
                                        </p:tgtEl>
                                        <p:attrNameLst>
                                          <p:attrName>style.visibility</p:attrName>
                                        </p:attrNameLst>
                                      </p:cBhvr>
                                      <p:to>
                                        <p:strVal val="visible"/>
                                      </p:to>
                                    </p:set>
                                    <p:animEffect transition="in" filter="fade">
                                      <p:cBhvr>
                                        <p:cTn id="7" dur="500"/>
                                        <p:tgtEl>
                                          <p:spTgt spid="9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20">
                                            <p:txEl>
                                              <p:pRg st="1" end="1"/>
                                            </p:txEl>
                                          </p:spTgt>
                                        </p:tgtEl>
                                        <p:attrNameLst>
                                          <p:attrName>style.visibility</p:attrName>
                                        </p:attrNameLst>
                                      </p:cBhvr>
                                      <p:to>
                                        <p:strVal val="visible"/>
                                      </p:to>
                                    </p:set>
                                    <p:animEffect transition="in" filter="fade">
                                      <p:cBhvr>
                                        <p:cTn id="12" dur="500"/>
                                        <p:tgtEl>
                                          <p:spTgt spid="9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0">
                                            <p:txEl>
                                              <p:pRg st="2" end="2"/>
                                            </p:txEl>
                                          </p:spTgt>
                                        </p:tgtEl>
                                        <p:attrNameLst>
                                          <p:attrName>style.visibility</p:attrName>
                                        </p:attrNameLst>
                                      </p:cBhvr>
                                      <p:to>
                                        <p:strVal val="visible"/>
                                      </p:to>
                                    </p:set>
                                    <p:animEffect transition="in" filter="fade">
                                      <p:cBhvr>
                                        <p:cTn id="17" dur="500"/>
                                        <p:tgtEl>
                                          <p:spTgt spid="9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20">
                                            <p:txEl>
                                              <p:pRg st="3" end="3"/>
                                            </p:txEl>
                                          </p:spTgt>
                                        </p:tgtEl>
                                        <p:attrNameLst>
                                          <p:attrName>style.visibility</p:attrName>
                                        </p:attrNameLst>
                                      </p:cBhvr>
                                      <p:to>
                                        <p:strVal val="visible"/>
                                      </p:to>
                                    </p:set>
                                    <p:animEffect transition="in" filter="fade">
                                      <p:cBhvr>
                                        <p:cTn id="22" dur="500"/>
                                        <p:tgtEl>
                                          <p:spTgt spid="9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20">
                                            <p:txEl>
                                              <p:pRg st="4" end="4"/>
                                            </p:txEl>
                                          </p:spTgt>
                                        </p:tgtEl>
                                        <p:attrNameLst>
                                          <p:attrName>style.visibility</p:attrName>
                                        </p:attrNameLst>
                                      </p:cBhvr>
                                      <p:to>
                                        <p:strVal val="visible"/>
                                      </p:to>
                                    </p:set>
                                    <p:animEffect transition="in" filter="fade">
                                      <p:cBhvr>
                                        <p:cTn id="27" dur="500"/>
                                        <p:tgtEl>
                                          <p:spTgt spid="9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25"/>
          <p:cNvSpPr txBox="1">
            <a:spLocks noGrp="1"/>
          </p:cNvSpPr>
          <p:nvPr>
            <p:ph type="title"/>
          </p:nvPr>
        </p:nvSpPr>
        <p:spPr>
          <a:xfrm>
            <a:off x="457200" y="342900"/>
            <a:ext cx="8229600" cy="838200"/>
          </a:xfrm>
          <a:prstGeom prst="rect">
            <a:avLst/>
          </a:prstGeom>
          <a:noFill/>
          <a:ln>
            <a:noFill/>
          </a:ln>
        </p:spPr>
        <p:txBody>
          <a:bodyPr spcFirstLastPara="1" wrap="square" lIns="68550" tIns="34275" rIns="68550" bIns="34275" anchor="b" anchorCtr="0">
            <a:noAutofit/>
          </a:bodyPr>
          <a:lstStyle/>
          <a:p>
            <a:pPr marL="0" lvl="0" indent="0" algn="ctr" rtl="0">
              <a:lnSpc>
                <a:spcPct val="9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Imputing missing values for ‘Age’</a:t>
            </a:r>
            <a:endParaRPr/>
          </a:p>
        </p:txBody>
      </p:sp>
      <p:sp>
        <p:nvSpPr>
          <p:cNvPr id="927" name="Google Shape;927;p125"/>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C00000"/>
              </a:buClr>
              <a:buSzPts val="1600"/>
              <a:buFont typeface="Arial"/>
              <a:buNone/>
            </a:pPr>
            <a:r>
              <a:rPr lang="en-US" sz="1600" b="1" i="0" u="none">
                <a:solidFill>
                  <a:srgbClr val="C00000"/>
                </a:solidFill>
                <a:latin typeface="Calibri"/>
                <a:ea typeface="Calibri"/>
                <a:cs typeface="Calibri"/>
                <a:sym typeface="Calibri"/>
              </a:rPr>
              <a:t>Before imputing Null values  	</a:t>
            </a:r>
            <a:r>
              <a:rPr lang="en-US" sz="1600" b="0" i="0" u="none">
                <a:solidFill>
                  <a:schemeClr val="dk1"/>
                </a:solidFill>
                <a:latin typeface="Calibri"/>
                <a:ea typeface="Calibri"/>
                <a:cs typeface="Calibri"/>
                <a:sym typeface="Calibri"/>
              </a:rPr>
              <a:t>	              </a:t>
            </a:r>
            <a:r>
              <a:rPr lang="en-US" sz="1600" b="1" i="0" u="none">
                <a:solidFill>
                  <a:srgbClr val="01533F"/>
                </a:solidFill>
                <a:latin typeface="Calibri"/>
                <a:ea typeface="Calibri"/>
                <a:cs typeface="Calibri"/>
                <a:sym typeface="Calibri"/>
              </a:rPr>
              <a:t>After imputing Null values</a:t>
            </a:r>
            <a:endParaRPr sz="2800" b="1" i="0" u="none">
              <a:solidFill>
                <a:srgbClr val="01533F"/>
              </a:solidFill>
              <a:latin typeface="Calibri"/>
              <a:ea typeface="Calibri"/>
              <a:cs typeface="Calibri"/>
              <a:sym typeface="Calibri"/>
            </a:endParaRPr>
          </a:p>
          <a:p>
            <a:pPr marL="204786" marR="0" lvl="0" indent="-171449" algn="l" rtl="0">
              <a:lnSpc>
                <a:spcPct val="90000"/>
              </a:lnSpc>
              <a:spcBef>
                <a:spcPts val="1300"/>
              </a:spcBef>
              <a:spcAft>
                <a:spcPts val="0"/>
              </a:spcAft>
              <a:buClr>
                <a:schemeClr val="dk1"/>
              </a:buClr>
              <a:buSzPts val="1600"/>
              <a:buFont typeface="Arial"/>
              <a:buNone/>
            </a:pPr>
            <a:r>
              <a:rPr lang="en-US" sz="1600" b="0" i="0" u="none">
                <a:solidFill>
                  <a:schemeClr val="dk1"/>
                </a:solidFill>
                <a:latin typeface="Calibri"/>
                <a:ea typeface="Calibri"/>
                <a:cs typeface="Calibri"/>
                <a:sym typeface="Calibri"/>
              </a:rPr>
              <a:t>			</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928" name="Google Shape;928;p125"/>
          <p:cNvPicPr preferRelativeResize="0"/>
          <p:nvPr/>
        </p:nvPicPr>
        <p:blipFill rotWithShape="1">
          <a:blip r:embed="rId3">
            <a:alphaModFix/>
          </a:blip>
          <a:srcRect/>
          <a:stretch/>
        </p:blipFill>
        <p:spPr>
          <a:xfrm>
            <a:off x="533400" y="1714500"/>
            <a:ext cx="3276600" cy="2895600"/>
          </a:xfrm>
          <a:prstGeom prst="rect">
            <a:avLst/>
          </a:prstGeom>
          <a:noFill/>
          <a:ln w="9525" cap="flat" cmpd="sng">
            <a:solidFill>
              <a:srgbClr val="00B0F0"/>
            </a:solidFill>
            <a:prstDash val="solid"/>
            <a:miter lim="800000"/>
            <a:headEnd type="none" w="sm" len="sm"/>
            <a:tailEnd type="none" w="sm" len="sm"/>
          </a:ln>
        </p:spPr>
      </p:pic>
      <p:pic>
        <p:nvPicPr>
          <p:cNvPr id="929" name="Google Shape;929;p125"/>
          <p:cNvPicPr preferRelativeResize="0"/>
          <p:nvPr/>
        </p:nvPicPr>
        <p:blipFill rotWithShape="1">
          <a:blip r:embed="rId4">
            <a:alphaModFix/>
          </a:blip>
          <a:srcRect/>
          <a:stretch/>
        </p:blipFill>
        <p:spPr>
          <a:xfrm>
            <a:off x="4953000" y="1714500"/>
            <a:ext cx="3276600" cy="2971800"/>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500"/>
                                        <p:tgtEl>
                                          <p:spTgt spid="9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9"/>
                                        </p:tgtEl>
                                        <p:attrNameLst>
                                          <p:attrName>style.visibility</p:attrName>
                                        </p:attrNameLst>
                                      </p:cBhvr>
                                      <p:to>
                                        <p:strVal val="visible"/>
                                      </p:to>
                                    </p:set>
                                    <p:animEffect transition="in" filter="fade">
                                      <p:cBhvr>
                                        <p:cTn id="11" dur="500"/>
                                        <p:tgtEl>
                                          <p:spTgt spid="9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126"/>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Imputing missing values for ‘KM’</a:t>
            </a:r>
            <a:endParaRPr/>
          </a:p>
        </p:txBody>
      </p:sp>
      <p:sp>
        <p:nvSpPr>
          <p:cNvPr id="935" name="Google Shape;935;p126"/>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303213" marR="0" lvl="0" indent="-125413"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936" name="Google Shape;936;p126"/>
          <p:cNvPicPr preferRelativeResize="0"/>
          <p:nvPr/>
        </p:nvPicPr>
        <p:blipFill rotWithShape="1">
          <a:blip r:embed="rId3">
            <a:alphaModFix/>
          </a:blip>
          <a:srcRect/>
          <a:stretch/>
        </p:blipFill>
        <p:spPr>
          <a:xfrm>
            <a:off x="1020762" y="2365375"/>
            <a:ext cx="6554787" cy="274637"/>
          </a:xfrm>
          <a:prstGeom prst="rect">
            <a:avLst/>
          </a:prstGeom>
          <a:noFill/>
          <a:ln w="9525" cap="flat" cmpd="sng">
            <a:solidFill>
              <a:srgbClr val="00B0F0"/>
            </a:solidFill>
            <a:prstDash val="solid"/>
            <a:miter lim="800000"/>
            <a:headEnd type="none" w="sm" len="sm"/>
            <a:tailEnd type="none" w="sm" len="sm"/>
          </a:ln>
        </p:spPr>
      </p:pic>
      <p:pic>
        <p:nvPicPr>
          <p:cNvPr id="937" name="Google Shape;937;p126"/>
          <p:cNvPicPr preferRelativeResize="0"/>
          <p:nvPr/>
        </p:nvPicPr>
        <p:blipFill rotWithShape="1">
          <a:blip r:embed="rId4">
            <a:alphaModFix/>
          </a:blip>
          <a:srcRect/>
          <a:stretch/>
        </p:blipFill>
        <p:spPr>
          <a:xfrm>
            <a:off x="609600" y="1409700"/>
            <a:ext cx="2870200" cy="603250"/>
          </a:xfrm>
          <a:prstGeom prst="rect">
            <a:avLst/>
          </a:prstGeom>
          <a:noFill/>
          <a:ln w="9525" cap="flat" cmpd="sng">
            <a:solidFill>
              <a:srgbClr val="00B0F0"/>
            </a:solidFill>
            <a:prstDash val="solid"/>
            <a:miter lim="800000"/>
            <a:headEnd type="none" w="sm" len="sm"/>
            <a:tailEnd type="none" w="sm" len="sm"/>
          </a:ln>
        </p:spPr>
      </p:pic>
      <p:pic>
        <p:nvPicPr>
          <p:cNvPr id="938" name="Google Shape;938;p126"/>
          <p:cNvPicPr preferRelativeResize="0"/>
          <p:nvPr/>
        </p:nvPicPr>
        <p:blipFill rotWithShape="1">
          <a:blip r:embed="rId5">
            <a:alphaModFix/>
          </a:blip>
          <a:srcRect/>
          <a:stretch/>
        </p:blipFill>
        <p:spPr>
          <a:xfrm>
            <a:off x="1031875" y="2711450"/>
            <a:ext cx="3008312" cy="2087562"/>
          </a:xfrm>
          <a:prstGeom prst="rect">
            <a:avLst/>
          </a:prstGeom>
          <a:noFill/>
          <a:ln w="9525" cap="flat" cmpd="sng">
            <a:solidFill>
              <a:srgbClr val="00B0F0"/>
            </a:solidFill>
            <a:prstDash val="solid"/>
            <a:miter lim="800000"/>
            <a:headEnd type="none" w="sm" len="sm"/>
            <a:tailEnd type="none" w="sm" len="sm"/>
          </a:ln>
        </p:spPr>
      </p:pic>
      <p:sp>
        <p:nvSpPr>
          <p:cNvPr id="939" name="Google Shape;939;p126"/>
          <p:cNvSpPr/>
          <p:nvPr/>
        </p:nvSpPr>
        <p:spPr>
          <a:xfrm rot="-5400000">
            <a:off x="2092325" y="3381375"/>
            <a:ext cx="120650" cy="136525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39"/>
                                        </p:tgtEl>
                                        <p:attrNameLst>
                                          <p:attrName>style.visibility</p:attrName>
                                        </p:attrNameLst>
                                      </p:cBhvr>
                                      <p:to>
                                        <p:strVal val="visible"/>
                                      </p:to>
                                    </p:set>
                                    <p:animEffect transition="in" filter="fade">
                                      <p:cBhvr>
                                        <p:cTn id="7" dur="500"/>
                                        <p:tgtEl>
                                          <p:spTgt spid="9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127"/>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Imputing missing values for ‘HP’</a:t>
            </a:r>
            <a:endParaRPr/>
          </a:p>
        </p:txBody>
      </p:sp>
      <p:sp>
        <p:nvSpPr>
          <p:cNvPr id="945" name="Google Shape;945;p127"/>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303213" marR="0" lvl="0" indent="-125413"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pic>
        <p:nvPicPr>
          <p:cNvPr id="946" name="Google Shape;946;p127"/>
          <p:cNvPicPr preferRelativeResize="0"/>
          <p:nvPr/>
        </p:nvPicPr>
        <p:blipFill rotWithShape="1">
          <a:blip r:embed="rId3">
            <a:alphaModFix/>
          </a:blip>
          <a:srcRect/>
          <a:stretch/>
        </p:blipFill>
        <p:spPr>
          <a:xfrm>
            <a:off x="1031875" y="1733550"/>
            <a:ext cx="2038350" cy="474662"/>
          </a:xfrm>
          <a:prstGeom prst="rect">
            <a:avLst/>
          </a:prstGeom>
          <a:noFill/>
          <a:ln w="9525" cap="flat" cmpd="sng">
            <a:solidFill>
              <a:srgbClr val="00B0F0"/>
            </a:solidFill>
            <a:prstDash val="solid"/>
            <a:miter lim="800000"/>
            <a:headEnd type="none" w="sm" len="sm"/>
            <a:tailEnd type="none" w="sm" len="sm"/>
          </a:ln>
        </p:spPr>
      </p:pic>
      <p:pic>
        <p:nvPicPr>
          <p:cNvPr id="947" name="Google Shape;947;p127"/>
          <p:cNvPicPr preferRelativeResize="0"/>
          <p:nvPr/>
        </p:nvPicPr>
        <p:blipFill rotWithShape="1">
          <a:blip r:embed="rId4">
            <a:alphaModFix/>
          </a:blip>
          <a:srcRect/>
          <a:stretch/>
        </p:blipFill>
        <p:spPr>
          <a:xfrm>
            <a:off x="1031875" y="2251075"/>
            <a:ext cx="5232400" cy="298450"/>
          </a:xfrm>
          <a:prstGeom prst="rect">
            <a:avLst/>
          </a:prstGeom>
          <a:noFill/>
          <a:ln w="9525" cap="flat" cmpd="sng">
            <a:solidFill>
              <a:srgbClr val="00B0F0"/>
            </a:solidFill>
            <a:prstDash val="solid"/>
            <a:miter lim="800000"/>
            <a:headEnd type="none" w="sm" len="sm"/>
            <a:tailEnd type="none" w="sm" len="sm"/>
          </a:ln>
        </p:spPr>
      </p:pic>
      <p:pic>
        <p:nvPicPr>
          <p:cNvPr id="948" name="Google Shape;948;p127"/>
          <p:cNvPicPr preferRelativeResize="0"/>
          <p:nvPr/>
        </p:nvPicPr>
        <p:blipFill rotWithShape="1">
          <a:blip r:embed="rId5">
            <a:alphaModFix/>
          </a:blip>
          <a:srcRect/>
          <a:stretch/>
        </p:blipFill>
        <p:spPr>
          <a:xfrm>
            <a:off x="1022350" y="2725737"/>
            <a:ext cx="3475037" cy="2054225"/>
          </a:xfrm>
          <a:prstGeom prst="rect">
            <a:avLst/>
          </a:prstGeom>
          <a:noFill/>
          <a:ln w="9525" cap="flat" cmpd="sng">
            <a:solidFill>
              <a:srgbClr val="00B0F0"/>
            </a:solidFill>
            <a:prstDash val="solid"/>
            <a:miter lim="800000"/>
            <a:headEnd type="none" w="sm" len="sm"/>
            <a:tailEnd type="none" w="sm" len="sm"/>
          </a:ln>
        </p:spPr>
      </p:pic>
      <p:pic>
        <p:nvPicPr>
          <p:cNvPr id="949" name="Google Shape;949;p127"/>
          <p:cNvPicPr preferRelativeResize="0"/>
          <p:nvPr/>
        </p:nvPicPr>
        <p:blipFill rotWithShape="1">
          <a:blip r:embed="rId6">
            <a:alphaModFix/>
          </a:blip>
          <a:srcRect/>
          <a:stretch/>
        </p:blipFill>
        <p:spPr>
          <a:xfrm>
            <a:off x="4667250" y="2613025"/>
            <a:ext cx="2151062" cy="2208212"/>
          </a:xfrm>
          <a:prstGeom prst="rect">
            <a:avLst/>
          </a:prstGeom>
          <a:noFill/>
          <a:ln w="9525" cap="flat" cmpd="sng">
            <a:solidFill>
              <a:srgbClr val="00B0F0"/>
            </a:solidFill>
            <a:prstDash val="solid"/>
            <a:miter lim="800000"/>
            <a:headEnd type="none" w="sm" len="sm"/>
            <a:tailEnd type="none" w="sm" len="sm"/>
          </a:ln>
        </p:spPr>
      </p:pic>
      <p:sp>
        <p:nvSpPr>
          <p:cNvPr id="950" name="Google Shape;950;p127"/>
          <p:cNvSpPr/>
          <p:nvPr/>
        </p:nvSpPr>
        <p:spPr>
          <a:xfrm rot="-5400000">
            <a:off x="5584031" y="2428081"/>
            <a:ext cx="106362" cy="12065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51" name="Google Shape;951;p127"/>
          <p:cNvSpPr/>
          <p:nvPr/>
        </p:nvSpPr>
        <p:spPr>
          <a:xfrm rot="-5400000">
            <a:off x="5590381" y="3448843"/>
            <a:ext cx="107950" cy="1204912"/>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952" name="Google Shape;952;p127"/>
          <p:cNvSpPr/>
          <p:nvPr/>
        </p:nvSpPr>
        <p:spPr>
          <a:xfrm rot="-5400000">
            <a:off x="5584031" y="2763043"/>
            <a:ext cx="106362" cy="12065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6"/>
                                        </p:tgtEl>
                                        <p:attrNameLst>
                                          <p:attrName>style.visibility</p:attrName>
                                        </p:attrNameLst>
                                      </p:cBhvr>
                                      <p:to>
                                        <p:strVal val="visible"/>
                                      </p:to>
                                    </p:set>
                                    <p:animEffect transition="in" filter="fade">
                                      <p:cBhvr>
                                        <p:cTn id="7" dur="500"/>
                                        <p:tgtEl>
                                          <p:spTgt spid="9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7"/>
                                        </p:tgtEl>
                                        <p:attrNameLst>
                                          <p:attrName>style.visibility</p:attrName>
                                        </p:attrNameLst>
                                      </p:cBhvr>
                                      <p:to>
                                        <p:strVal val="visible"/>
                                      </p:to>
                                    </p:set>
                                    <p:animEffect transition="in" filter="fade">
                                      <p:cBhvr>
                                        <p:cTn id="12" dur="500"/>
                                        <p:tgtEl>
                                          <p:spTgt spid="9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8"/>
                                        </p:tgtEl>
                                        <p:attrNameLst>
                                          <p:attrName>style.visibility</p:attrName>
                                        </p:attrNameLst>
                                      </p:cBhvr>
                                      <p:to>
                                        <p:strVal val="visible"/>
                                      </p:to>
                                    </p:set>
                                    <p:animEffect transition="in" filter="fade">
                                      <p:cBhvr>
                                        <p:cTn id="17" dur="500"/>
                                        <p:tgtEl>
                                          <p:spTgt spid="9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9"/>
                                        </p:tgtEl>
                                        <p:attrNameLst>
                                          <p:attrName>style.visibility</p:attrName>
                                        </p:attrNameLst>
                                      </p:cBhvr>
                                      <p:to>
                                        <p:strVal val="visible"/>
                                      </p:to>
                                    </p:set>
                                    <p:animEffect transition="in" filter="fade">
                                      <p:cBhvr>
                                        <p:cTn id="22" dur="500"/>
                                        <p:tgtEl>
                                          <p:spTgt spid="94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950"/>
                                        </p:tgtEl>
                                        <p:attrNameLst>
                                          <p:attrName>style.visibility</p:attrName>
                                        </p:attrNameLst>
                                      </p:cBhvr>
                                      <p:to>
                                        <p:strVal val="visible"/>
                                      </p:to>
                                    </p:set>
                                    <p:animEffect transition="in" filter="fade">
                                      <p:cBhvr>
                                        <p:cTn id="26" dur="500"/>
                                        <p:tgtEl>
                                          <p:spTgt spid="950"/>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952"/>
                                        </p:tgtEl>
                                        <p:attrNameLst>
                                          <p:attrName>style.visibility</p:attrName>
                                        </p:attrNameLst>
                                      </p:cBhvr>
                                      <p:to>
                                        <p:strVal val="visible"/>
                                      </p:to>
                                    </p:set>
                                    <p:animEffect transition="in" filter="fade">
                                      <p:cBhvr>
                                        <p:cTn id="30" dur="500"/>
                                        <p:tgtEl>
                                          <p:spTgt spid="952"/>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951"/>
                                        </p:tgtEl>
                                        <p:attrNameLst>
                                          <p:attrName>style.visibility</p:attrName>
                                        </p:attrNameLst>
                                      </p:cBhvr>
                                      <p:to>
                                        <p:strVal val="visible"/>
                                      </p:to>
                                    </p:set>
                                    <p:animEffect transition="in" filter="fade">
                                      <p:cBhvr>
                                        <p:cTn id="34" dur="5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128"/>
          <p:cNvSpPr txBox="1">
            <a:spLocks noGrp="1"/>
          </p:cNvSpPr>
          <p:nvPr>
            <p:ph type="title"/>
          </p:nvPr>
        </p:nvSpPr>
        <p:spPr>
          <a:xfrm>
            <a:off x="1050925" y="228600"/>
            <a:ext cx="7254875" cy="647700"/>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200"/>
              <a:buFont typeface="Calibri"/>
              <a:buNone/>
            </a:pPr>
            <a:r>
              <a:rPr lang="en-US" sz="3200" b="1" i="0" u="none">
                <a:solidFill>
                  <a:srgbClr val="002060"/>
                </a:solidFill>
                <a:latin typeface="Calibri"/>
                <a:ea typeface="Calibri"/>
                <a:cs typeface="Calibri"/>
                <a:sym typeface="Calibri"/>
              </a:rPr>
              <a:t>Imputing missing values for ‘FuelType’</a:t>
            </a:r>
            <a:endParaRPr/>
          </a:p>
        </p:txBody>
      </p:sp>
      <p:sp>
        <p:nvSpPr>
          <p:cNvPr id="958" name="Google Shape;958;p128"/>
          <p:cNvSpPr txBox="1">
            <a:spLocks noGrp="1"/>
          </p:cNvSpPr>
          <p:nvPr>
            <p:ph idx="1"/>
          </p:nvPr>
        </p:nvSpPr>
        <p:spPr>
          <a:xfrm>
            <a:off x="457200" y="876300"/>
            <a:ext cx="8229600" cy="4229100"/>
          </a:xfrm>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200"/>
              <a:buFont typeface="Arial"/>
              <a:buChar char="•"/>
            </a:pPr>
            <a:r>
              <a:rPr lang="en-US" sz="2000" b="0" i="0" u="none">
                <a:solidFill>
                  <a:srgbClr val="002060"/>
                </a:solidFill>
                <a:latin typeface="Calibri"/>
                <a:ea typeface="Calibri"/>
                <a:cs typeface="Calibri"/>
                <a:sym typeface="Calibri"/>
              </a:rPr>
              <a:t>Most frequently occurred category is to be found</a:t>
            </a:r>
            <a:endParaRPr sz="20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000" b="0" i="0" u="none">
                <a:solidFill>
                  <a:srgbClr val="002060"/>
                </a:solidFill>
                <a:latin typeface="Calibri"/>
                <a:ea typeface="Calibri"/>
                <a:cs typeface="Calibri"/>
                <a:sym typeface="Calibri"/>
              </a:rPr>
              <a:t>Syntax:   Series.</a:t>
            </a:r>
            <a:r>
              <a:rPr lang="en-US" sz="2000" b="1" i="1" u="none">
                <a:solidFill>
                  <a:srgbClr val="002060"/>
                </a:solidFill>
                <a:latin typeface="Calibri"/>
                <a:ea typeface="Calibri"/>
                <a:cs typeface="Calibri"/>
                <a:sym typeface="Calibri"/>
              </a:rPr>
              <a:t>value_counts()</a:t>
            </a:r>
            <a:endParaRPr sz="2000" b="0" i="0" u="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1500" b="0" i="0" u="none" strike="noStrike" cap="none">
                <a:solidFill>
                  <a:srgbClr val="002060"/>
                </a:solidFill>
                <a:latin typeface="Calibri"/>
                <a:ea typeface="Calibri"/>
                <a:cs typeface="Calibri"/>
                <a:sym typeface="Calibri"/>
              </a:rPr>
              <a:t>Returns a Series containing counts of unique values in descending order</a:t>
            </a:r>
            <a:endParaRPr sz="2500" b="0" i="0" u="none" strike="noStrike" cap="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1500" b="0" i="0" u="none" strike="noStrike" cap="none">
                <a:solidFill>
                  <a:srgbClr val="002060"/>
                </a:solidFill>
                <a:latin typeface="Calibri"/>
                <a:ea typeface="Calibri"/>
                <a:cs typeface="Calibri"/>
                <a:sym typeface="Calibri"/>
              </a:rPr>
              <a:t>First element will be the most frequently-occurring element</a:t>
            </a:r>
            <a:endParaRPr sz="2500" b="0" i="0" u="none" strike="noStrike" cap="none">
              <a:solidFill>
                <a:schemeClr val="dk1"/>
              </a:solidFill>
              <a:latin typeface="Calibri"/>
              <a:ea typeface="Calibri"/>
              <a:cs typeface="Calibri"/>
              <a:sym typeface="Calibri"/>
            </a:endParaRPr>
          </a:p>
          <a:p>
            <a:pPr marL="444500" marR="0" lvl="1" indent="-171450" algn="l" rtl="0">
              <a:lnSpc>
                <a:spcPct val="90000"/>
              </a:lnSpc>
              <a:spcBef>
                <a:spcPts val="700"/>
              </a:spcBef>
              <a:spcAft>
                <a:spcPts val="0"/>
              </a:spcAft>
              <a:buClr>
                <a:srgbClr val="002060"/>
              </a:buClr>
              <a:buSzPts val="200"/>
              <a:buFont typeface="Arial"/>
              <a:buChar char="•"/>
            </a:pPr>
            <a:r>
              <a:rPr lang="en-US" sz="1500" b="0" i="0" u="none" strike="noStrike" cap="none">
                <a:solidFill>
                  <a:srgbClr val="002060"/>
                </a:solidFill>
                <a:latin typeface="Calibri"/>
                <a:ea typeface="Calibri"/>
                <a:cs typeface="Calibri"/>
                <a:sym typeface="Calibri"/>
              </a:rPr>
              <a:t>Excludes ‘nan’ values by default</a:t>
            </a:r>
            <a:endParaRPr sz="2500" b="0" i="0" u="none" strike="noStrike" cap="none">
              <a:solidFill>
                <a:schemeClr val="dk1"/>
              </a:solidFill>
              <a:latin typeface="Calibri"/>
              <a:ea typeface="Calibri"/>
              <a:cs typeface="Calibri"/>
              <a:sym typeface="Calibri"/>
            </a:endParaRPr>
          </a:p>
          <a:p>
            <a:pPr marL="303213" marR="0" lvl="0" indent="-144463" algn="l" rtl="0">
              <a:spcBef>
                <a:spcPts val="500"/>
              </a:spcBef>
              <a:spcAft>
                <a:spcPts val="0"/>
              </a:spcAft>
              <a:buClr>
                <a:schemeClr val="dk1"/>
              </a:buClr>
              <a:buSzPts val="2500"/>
              <a:buFont typeface="Arial"/>
              <a:buNone/>
            </a:pPr>
            <a:endParaRPr sz="2500" b="0" i="0" u="none" strike="noStrike" cap="none">
              <a:solidFill>
                <a:schemeClr val="dk1"/>
              </a:solidFill>
              <a:latin typeface="Calibri"/>
              <a:ea typeface="Calibri"/>
              <a:cs typeface="Calibri"/>
              <a:sym typeface="Calibri"/>
            </a:endParaRPr>
          </a:p>
        </p:txBody>
      </p:sp>
      <p:pic>
        <p:nvPicPr>
          <p:cNvPr id="959" name="Google Shape;959;p128"/>
          <p:cNvPicPr preferRelativeResize="0"/>
          <p:nvPr/>
        </p:nvPicPr>
        <p:blipFill rotWithShape="1">
          <a:blip r:embed="rId3">
            <a:alphaModFix/>
          </a:blip>
          <a:srcRect/>
          <a:stretch/>
        </p:blipFill>
        <p:spPr>
          <a:xfrm>
            <a:off x="685800" y="2676525"/>
            <a:ext cx="4876800" cy="1552575"/>
          </a:xfrm>
          <a:prstGeom prst="rect">
            <a:avLst/>
          </a:prstGeom>
          <a:noFill/>
          <a:ln w="9525" cap="flat" cmpd="sng">
            <a:solidFill>
              <a:srgbClr val="00B0F0"/>
            </a:solidFill>
            <a:prstDash val="solid"/>
            <a:miter lim="800000"/>
            <a:headEnd type="none" w="sm" len="sm"/>
            <a:tailEnd type="none" w="sm" len="sm"/>
          </a:ln>
        </p:spPr>
      </p:pic>
      <p:pic>
        <p:nvPicPr>
          <p:cNvPr id="960" name="Google Shape;960;p128"/>
          <p:cNvPicPr preferRelativeResize="0"/>
          <p:nvPr/>
        </p:nvPicPr>
        <p:blipFill rotWithShape="1">
          <a:blip r:embed="rId4">
            <a:alphaModFix/>
          </a:blip>
          <a:srcRect/>
          <a:stretch/>
        </p:blipFill>
        <p:spPr>
          <a:xfrm>
            <a:off x="685800" y="4368800"/>
            <a:ext cx="7772400" cy="774700"/>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8">
                                            <p:txEl>
                                              <p:pRg st="0" end="0"/>
                                            </p:txEl>
                                          </p:spTgt>
                                        </p:tgtEl>
                                        <p:attrNameLst>
                                          <p:attrName>style.visibility</p:attrName>
                                        </p:attrNameLst>
                                      </p:cBhvr>
                                      <p:to>
                                        <p:strVal val="visible"/>
                                      </p:to>
                                    </p:set>
                                    <p:animEffect transition="in" filter="fade">
                                      <p:cBhvr>
                                        <p:cTn id="7" dur="500"/>
                                        <p:tgtEl>
                                          <p:spTgt spid="9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8">
                                            <p:txEl>
                                              <p:pRg st="1" end="1"/>
                                            </p:txEl>
                                          </p:spTgt>
                                        </p:tgtEl>
                                        <p:attrNameLst>
                                          <p:attrName>style.visibility</p:attrName>
                                        </p:attrNameLst>
                                      </p:cBhvr>
                                      <p:to>
                                        <p:strVal val="visible"/>
                                      </p:to>
                                    </p:set>
                                    <p:animEffect transition="in" filter="fade">
                                      <p:cBhvr>
                                        <p:cTn id="12" dur="500"/>
                                        <p:tgtEl>
                                          <p:spTgt spid="9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8">
                                            <p:txEl>
                                              <p:pRg st="2" end="2"/>
                                            </p:txEl>
                                          </p:spTgt>
                                        </p:tgtEl>
                                        <p:attrNameLst>
                                          <p:attrName>style.visibility</p:attrName>
                                        </p:attrNameLst>
                                      </p:cBhvr>
                                      <p:to>
                                        <p:strVal val="visible"/>
                                      </p:to>
                                    </p:set>
                                    <p:animEffect transition="in" filter="fade">
                                      <p:cBhvr>
                                        <p:cTn id="17" dur="500"/>
                                        <p:tgtEl>
                                          <p:spTgt spid="9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8">
                                            <p:txEl>
                                              <p:pRg st="3" end="3"/>
                                            </p:txEl>
                                          </p:spTgt>
                                        </p:tgtEl>
                                        <p:attrNameLst>
                                          <p:attrName>style.visibility</p:attrName>
                                        </p:attrNameLst>
                                      </p:cBhvr>
                                      <p:to>
                                        <p:strVal val="visible"/>
                                      </p:to>
                                    </p:set>
                                    <p:animEffect transition="in" filter="fade">
                                      <p:cBhvr>
                                        <p:cTn id="22" dur="500"/>
                                        <p:tgtEl>
                                          <p:spTgt spid="9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8">
                                            <p:txEl>
                                              <p:pRg st="4" end="4"/>
                                            </p:txEl>
                                          </p:spTgt>
                                        </p:tgtEl>
                                        <p:attrNameLst>
                                          <p:attrName>style.visibility</p:attrName>
                                        </p:attrNameLst>
                                      </p:cBhvr>
                                      <p:to>
                                        <p:strVal val="visible"/>
                                      </p:to>
                                    </p:set>
                                    <p:animEffect transition="in" filter="fade">
                                      <p:cBhvr>
                                        <p:cTn id="27" dur="500"/>
                                        <p:tgtEl>
                                          <p:spTgt spid="9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8">
                                            <p:txEl>
                                              <p:pRg st="5" end="5"/>
                                            </p:txEl>
                                          </p:spTgt>
                                        </p:tgtEl>
                                        <p:attrNameLst>
                                          <p:attrName>style.visibility</p:attrName>
                                        </p:attrNameLst>
                                      </p:cBhvr>
                                      <p:to>
                                        <p:strVal val="visible"/>
                                      </p:to>
                                    </p:set>
                                    <p:animEffect transition="in" filter="fade">
                                      <p:cBhvr>
                                        <p:cTn id="32" dur="500"/>
                                        <p:tgtEl>
                                          <p:spTgt spid="95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9"/>
                                        </p:tgtEl>
                                        <p:attrNameLst>
                                          <p:attrName>style.visibility</p:attrName>
                                        </p:attrNameLst>
                                      </p:cBhvr>
                                      <p:to>
                                        <p:strVal val="visible"/>
                                      </p:to>
                                    </p:set>
                                    <p:animEffect transition="in" filter="fade">
                                      <p:cBhvr>
                                        <p:cTn id="37" dur="500"/>
                                        <p:tgtEl>
                                          <p:spTgt spid="95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60"/>
                                        </p:tgtEl>
                                        <p:attrNameLst>
                                          <p:attrName>style.visibility</p:attrName>
                                        </p:attrNameLst>
                                      </p:cBhvr>
                                      <p:to>
                                        <p:strVal val="visible"/>
                                      </p:to>
                                    </p:set>
                                    <p:animEffect transition="in" filter="fade">
                                      <p:cBhvr>
                                        <p:cTn id="42" dur="500"/>
                                        <p:tgtEl>
                                          <p:spTgt spid="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2"/>
          <p:cNvSpPr/>
          <p:nvPr/>
        </p:nvSpPr>
        <p:spPr>
          <a:xfrm rot="5400000" flipH="1">
            <a:off x="-446127" y="4595565"/>
            <a:ext cx="1574592" cy="689262"/>
          </a:xfrm>
          <a:prstGeom prst="triangle">
            <a:avLst>
              <a:gd name="adj" fmla="val 0"/>
            </a:avLst>
          </a:prstGeom>
          <a:solidFill>
            <a:srgbClr val="004C5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66" name="Google Shape;166;p12"/>
          <p:cNvSpPr/>
          <p:nvPr/>
        </p:nvSpPr>
        <p:spPr>
          <a:xfrm rot="-5400000" flipH="1">
            <a:off x="7943851" y="514350"/>
            <a:ext cx="1714499" cy="685801"/>
          </a:xfrm>
          <a:prstGeom prst="triangle">
            <a:avLst>
              <a:gd name="adj" fmla="val 0"/>
            </a:avLst>
          </a:prstGeom>
          <a:solidFill>
            <a:srgbClr val="C64E0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68" name="Google Shape;168;p12"/>
          <p:cNvSpPr txBox="1">
            <a:spLocks noGrp="1"/>
          </p:cNvSpPr>
          <p:nvPr>
            <p:ph type="title"/>
          </p:nvPr>
        </p:nvSpPr>
        <p:spPr>
          <a:xfrm>
            <a:off x="457200" y="381000"/>
            <a:ext cx="8229600" cy="6477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Arial"/>
              <a:buNone/>
            </a:pPr>
            <a:r>
              <a:rPr lang="en-US" sz="3500" b="0" i="0" u="none">
                <a:solidFill>
                  <a:schemeClr val="dk1"/>
                </a:solidFill>
                <a:latin typeface="Arial"/>
                <a:ea typeface="Arial"/>
                <a:cs typeface="Arial"/>
                <a:sym typeface="Arial"/>
              </a:rPr>
              <a:t/>
            </a:r>
            <a:br>
              <a:rPr lang="en-US" sz="3500" b="0" i="0" u="none">
                <a:solidFill>
                  <a:schemeClr val="dk1"/>
                </a:solidFill>
                <a:latin typeface="Arial"/>
                <a:ea typeface="Arial"/>
                <a:cs typeface="Arial"/>
                <a:sym typeface="Arial"/>
              </a:rPr>
            </a:br>
            <a:r>
              <a:rPr lang="en-US" sz="3600" b="1" i="0" u="none">
                <a:solidFill>
                  <a:srgbClr val="C00000"/>
                </a:solidFill>
                <a:latin typeface="Arial"/>
                <a:ea typeface="Arial"/>
                <a:cs typeface="Arial"/>
                <a:sym typeface="Arial"/>
              </a:rPr>
              <a:t>Qualitative Data or </a:t>
            </a:r>
            <a:r>
              <a:rPr lang="en-US" sz="3600" b="1" i="0" u="none">
                <a:solidFill>
                  <a:srgbClr val="C00000"/>
                </a:solidFill>
                <a:latin typeface="Calibri"/>
                <a:ea typeface="Calibri"/>
                <a:cs typeface="Calibri"/>
                <a:sym typeface="Calibri"/>
              </a:rPr>
              <a:t>Categorical </a:t>
            </a:r>
            <a:r>
              <a:rPr lang="en-US" sz="3600" b="1" i="0" u="none">
                <a:solidFill>
                  <a:srgbClr val="C00000"/>
                </a:solidFill>
                <a:latin typeface="Arial"/>
                <a:ea typeface="Arial"/>
                <a:cs typeface="Arial"/>
                <a:sym typeface="Arial"/>
              </a:rPr>
              <a:t>Data</a:t>
            </a:r>
            <a:br>
              <a:rPr lang="en-US" sz="3600" b="1" i="0" u="none">
                <a:solidFill>
                  <a:srgbClr val="C00000"/>
                </a:solidFill>
                <a:latin typeface="Arial"/>
                <a:ea typeface="Arial"/>
                <a:cs typeface="Arial"/>
                <a:sym typeface="Arial"/>
              </a:rPr>
            </a:br>
            <a:endParaRPr/>
          </a:p>
        </p:txBody>
      </p:sp>
      <p:sp>
        <p:nvSpPr>
          <p:cNvPr id="169" name="Google Shape;169;p12"/>
          <p:cNvSpPr txBox="1">
            <a:spLocks noGrp="1"/>
          </p:cNvSpPr>
          <p:nvPr>
            <p:ph idx="1"/>
          </p:nvPr>
        </p:nvSpPr>
        <p:spPr>
          <a:xfrm>
            <a:off x="609600" y="1028700"/>
            <a:ext cx="7848600" cy="4495800"/>
          </a:xfrm>
          <a:prstGeom prst="rect">
            <a:avLst/>
          </a:prstGeom>
          <a:noFill/>
          <a:ln>
            <a:noFill/>
          </a:ln>
        </p:spPr>
        <p:txBody>
          <a:bodyPr spcFirstLastPara="1" wrap="square" lIns="81025" tIns="40500" rIns="81025" bIns="40500" anchor="t" anchorCtr="0">
            <a:normAutofit/>
          </a:bodyPr>
          <a:lstStyle/>
          <a:p>
            <a:pPr marL="303212" marR="0" lvl="0" indent="-303212" algn="just" rtl="0">
              <a:lnSpc>
                <a:spcPct val="130000"/>
              </a:lnSpc>
              <a:spcBef>
                <a:spcPts val="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Qualitative Data can’t be measured or counted in the form of numbers. i.e., sorted by category, not by number. also known as </a:t>
            </a:r>
            <a:r>
              <a:rPr lang="en-US" sz="1800" b="1" i="0" u="none" dirty="0">
                <a:solidFill>
                  <a:schemeClr val="dk1"/>
                </a:solidFill>
                <a:latin typeface="Calibri"/>
                <a:ea typeface="Calibri"/>
                <a:cs typeface="Calibri"/>
                <a:sym typeface="Calibri"/>
              </a:rPr>
              <a:t>Categorical Data</a:t>
            </a:r>
            <a:r>
              <a:rPr lang="en-US" sz="1800" b="0" i="0" u="none" dirty="0">
                <a:solidFill>
                  <a:srgbClr val="FF0000"/>
                </a:solidFill>
                <a:latin typeface="Calibri"/>
                <a:ea typeface="Calibri"/>
                <a:cs typeface="Calibri"/>
                <a:sym typeface="Calibri"/>
              </a:rPr>
              <a:t>. </a:t>
            </a:r>
            <a:endParaRPr sz="1800" b="0" i="0" u="none" dirty="0">
              <a:solidFill>
                <a:srgbClr val="FF0000"/>
              </a:solidFill>
              <a:latin typeface="Calibri"/>
              <a:ea typeface="Calibri"/>
              <a:cs typeface="Calibri"/>
              <a:sym typeface="Calibri"/>
            </a:endParaRPr>
          </a:p>
          <a:p>
            <a:pPr marL="303212" marR="0" lvl="0" indent="-303212" algn="just" rtl="0">
              <a:lnSpc>
                <a:spcPct val="13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Qualitative Data may consist of </a:t>
            </a:r>
            <a:r>
              <a:rPr lang="en-US" sz="1800" b="1" i="0" u="none" dirty="0">
                <a:solidFill>
                  <a:schemeClr val="dk1"/>
                </a:solidFill>
                <a:latin typeface="Calibri"/>
                <a:ea typeface="Calibri"/>
                <a:cs typeface="Calibri"/>
                <a:sym typeface="Calibri"/>
              </a:rPr>
              <a:t>audio, images, symbols, or text</a:t>
            </a:r>
            <a:r>
              <a:rPr lang="en-US" sz="1800" b="0" i="0" u="none" dirty="0">
                <a:solidFill>
                  <a:schemeClr val="dk1"/>
                </a:solidFill>
                <a:latin typeface="Calibri"/>
                <a:ea typeface="Calibri"/>
                <a:cs typeface="Calibri"/>
                <a:sym typeface="Calibri"/>
              </a:rPr>
              <a:t>. </a:t>
            </a:r>
            <a:endParaRPr sz="1800" b="0" i="0" u="none" dirty="0">
              <a:solidFill>
                <a:schemeClr val="dk1"/>
              </a:solidFill>
              <a:latin typeface="Calibri"/>
              <a:ea typeface="Calibri"/>
              <a:cs typeface="Calibri"/>
              <a:sym typeface="Calibri"/>
            </a:endParaRPr>
          </a:p>
          <a:p>
            <a:pPr marL="303212" marR="0" lvl="0" indent="-303212" algn="just" rtl="0">
              <a:lnSpc>
                <a:spcPct val="130000"/>
              </a:lnSpc>
              <a:spcBef>
                <a:spcPts val="360"/>
              </a:spcBef>
              <a:spcAft>
                <a:spcPts val="0"/>
              </a:spcAft>
              <a:buClr>
                <a:srgbClr val="FF0000"/>
              </a:buClr>
              <a:buSzPts val="1800"/>
              <a:buFont typeface="Arial"/>
              <a:buNone/>
            </a:pPr>
            <a:r>
              <a:rPr lang="en-US" sz="1800" b="0" i="0" u="none" dirty="0">
                <a:solidFill>
                  <a:srgbClr val="FF0000"/>
                </a:solidFill>
                <a:latin typeface="Calibri"/>
                <a:ea typeface="Calibri"/>
                <a:cs typeface="Calibri"/>
                <a:sym typeface="Calibri"/>
              </a:rPr>
              <a:t>       Examples</a:t>
            </a:r>
            <a:r>
              <a:rPr lang="en-US" sz="1800" b="0" i="0" u="none" dirty="0">
                <a:solidFill>
                  <a:schemeClr val="dk1"/>
                </a:solidFill>
                <a:latin typeface="Calibri"/>
                <a:ea typeface="Calibri"/>
                <a:cs typeface="Calibri"/>
                <a:sym typeface="Calibri"/>
              </a:rPr>
              <a:t>: </a:t>
            </a:r>
            <a:r>
              <a:rPr lang="en-US" sz="1800" b="1" i="0" u="none" dirty="0">
                <a:solidFill>
                  <a:schemeClr val="dk1"/>
                </a:solidFill>
                <a:latin typeface="Calibri"/>
                <a:ea typeface="Calibri"/>
                <a:cs typeface="Calibri"/>
                <a:sym typeface="Calibri"/>
              </a:rPr>
              <a:t>Gender: </a:t>
            </a:r>
            <a:r>
              <a:rPr lang="en-US" sz="1800" b="0" i="0" u="none" dirty="0">
                <a:solidFill>
                  <a:schemeClr val="dk1"/>
                </a:solidFill>
                <a:latin typeface="Calibri"/>
                <a:ea typeface="Calibri"/>
                <a:cs typeface="Calibri"/>
                <a:sym typeface="Calibri"/>
              </a:rPr>
              <a:t>Male, Female.      </a:t>
            </a:r>
            <a:r>
              <a:rPr lang="en-US" sz="1800" b="1" i="0" u="none" dirty="0">
                <a:solidFill>
                  <a:schemeClr val="dk1"/>
                </a:solidFill>
                <a:latin typeface="Calibri"/>
                <a:ea typeface="Calibri"/>
                <a:cs typeface="Calibri"/>
                <a:sym typeface="Calibri"/>
              </a:rPr>
              <a:t>Product: </a:t>
            </a:r>
            <a:r>
              <a:rPr lang="en-US" sz="1800" b="0" i="0" u="none" dirty="0">
                <a:solidFill>
                  <a:schemeClr val="dk1"/>
                </a:solidFill>
                <a:latin typeface="Calibri"/>
                <a:ea typeface="Calibri"/>
                <a:cs typeface="Calibri"/>
                <a:sym typeface="Calibri"/>
              </a:rPr>
              <a:t>Good or Bad.</a:t>
            </a:r>
            <a:endParaRPr sz="1800" b="0" i="0" u="none" dirty="0">
              <a:solidFill>
                <a:schemeClr val="dk1"/>
              </a:solidFill>
              <a:latin typeface="Calibri"/>
              <a:ea typeface="Calibri"/>
              <a:cs typeface="Calibri"/>
              <a:sym typeface="Calibri"/>
            </a:endParaRPr>
          </a:p>
          <a:p>
            <a:pPr marL="303212" marR="0" lvl="0" indent="-303212" algn="l" rtl="0">
              <a:lnSpc>
                <a:spcPct val="130000"/>
              </a:lnSpc>
              <a:spcBef>
                <a:spcPts val="360"/>
              </a:spcBef>
              <a:spcAft>
                <a:spcPts val="0"/>
              </a:spcAft>
              <a:buClr>
                <a:schemeClr val="dk1"/>
              </a:buClr>
              <a:buSzPts val="1800"/>
              <a:buFont typeface="Arial"/>
              <a:buChar char="•"/>
            </a:pPr>
            <a:r>
              <a:rPr lang="en-US" sz="1800" b="1" i="0" u="none" dirty="0">
                <a:solidFill>
                  <a:schemeClr val="dk1"/>
                </a:solidFill>
                <a:latin typeface="Calibri"/>
                <a:ea typeface="Calibri"/>
                <a:cs typeface="Calibri"/>
                <a:sym typeface="Calibri"/>
              </a:rPr>
              <a:t>Qualitative data tells about the perception of people</a:t>
            </a:r>
            <a:r>
              <a:rPr lang="en-US" sz="1800" b="0" i="0" u="none" dirty="0">
                <a:solidFill>
                  <a:schemeClr val="dk1"/>
                </a:solidFill>
                <a:latin typeface="Calibri"/>
                <a:ea typeface="Calibri"/>
                <a:cs typeface="Calibri"/>
                <a:sym typeface="Calibri"/>
              </a:rPr>
              <a:t>. Which helps market researchers understand the customers’ tastes and then design their ideas and strategies accordingly. </a:t>
            </a:r>
            <a:endParaRPr dirty="0"/>
          </a:p>
          <a:p>
            <a:pPr marL="303212" marR="0" lvl="0" indent="-303212" algn="l" rtl="0">
              <a:lnSpc>
                <a:spcPct val="130000"/>
              </a:lnSpc>
              <a:spcBef>
                <a:spcPts val="360"/>
              </a:spcBef>
              <a:spcAft>
                <a:spcPts val="0"/>
              </a:spcAft>
              <a:buClr>
                <a:schemeClr val="dk1"/>
              </a:buClr>
              <a:buSzPts val="1800"/>
              <a:buFont typeface="Arial"/>
              <a:buChar char="•"/>
            </a:pPr>
            <a:r>
              <a:rPr lang="en-US" sz="1800" b="0" i="0" u="none" dirty="0">
                <a:solidFill>
                  <a:schemeClr val="dk1"/>
                </a:solidFill>
                <a:latin typeface="Calibri"/>
                <a:ea typeface="Calibri"/>
                <a:cs typeface="Calibri"/>
                <a:sym typeface="Calibri"/>
              </a:rPr>
              <a:t>The Qualitative data is further classified into two parts :</a:t>
            </a:r>
            <a:endParaRPr sz="1800" b="1" i="0" u="none" dirty="0">
              <a:solidFill>
                <a:schemeClr val="dk1"/>
              </a:solidFill>
              <a:latin typeface="Calibri"/>
              <a:ea typeface="Calibri"/>
              <a:cs typeface="Calibri"/>
              <a:sym typeface="Calibri"/>
            </a:endParaRPr>
          </a:p>
          <a:p>
            <a:pPr marL="303212" marR="0" lvl="0" indent="-303212" algn="l" rtl="0">
              <a:lnSpc>
                <a:spcPct val="130000"/>
              </a:lnSpc>
              <a:spcBef>
                <a:spcPts val="36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      1. </a:t>
            </a:r>
            <a:r>
              <a:rPr lang="en-US" sz="1800" b="0" i="0" u="none" dirty="0">
                <a:solidFill>
                  <a:schemeClr val="dk1"/>
                </a:solidFill>
                <a:latin typeface="Calibri"/>
                <a:ea typeface="Calibri"/>
                <a:cs typeface="Calibri"/>
                <a:sym typeface="Calibri"/>
              </a:rPr>
              <a:t>Nominal Data</a:t>
            </a:r>
            <a:endParaRPr sz="1800" b="1" i="0" u="none" dirty="0">
              <a:solidFill>
                <a:schemeClr val="dk1"/>
              </a:solidFill>
              <a:latin typeface="Calibri"/>
              <a:ea typeface="Calibri"/>
              <a:cs typeface="Calibri"/>
              <a:sym typeface="Calibri"/>
            </a:endParaRPr>
          </a:p>
          <a:p>
            <a:pPr marL="303212" marR="0" lvl="0" indent="-303212" algn="l" rtl="0">
              <a:lnSpc>
                <a:spcPct val="130000"/>
              </a:lnSpc>
              <a:spcBef>
                <a:spcPts val="36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      2. </a:t>
            </a:r>
            <a:r>
              <a:rPr lang="en-US" sz="1800" b="0" i="0" u="none" dirty="0">
                <a:solidFill>
                  <a:schemeClr val="dk1"/>
                </a:solidFill>
                <a:latin typeface="Calibri"/>
                <a:ea typeface="Calibri"/>
                <a:cs typeface="Calibri"/>
                <a:sym typeface="Calibri"/>
              </a:rPr>
              <a:t>Ordinal Data</a:t>
            </a:r>
            <a:endParaRPr sz="1800" b="1" i="0" u="none" dirty="0">
              <a:solidFill>
                <a:schemeClr val="dk1"/>
              </a:solidFill>
              <a:latin typeface="Calibri"/>
              <a:ea typeface="Calibri"/>
              <a:cs typeface="Calibri"/>
              <a:sym typeface="Calibri"/>
            </a:endParaRPr>
          </a:p>
          <a:p>
            <a:pPr marL="303212" marR="0" lvl="0" indent="-303212" algn="just" rtl="0">
              <a:lnSpc>
                <a:spcPct val="13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 </a:t>
            </a:r>
            <a:endParaRPr dirty="0"/>
          </a:p>
          <a:p>
            <a:pPr marL="303213" marR="0" lvl="0" indent="-188913" algn="l" rtl="0">
              <a:spcBef>
                <a:spcPts val="360"/>
              </a:spcBef>
              <a:spcAft>
                <a:spcPts val="0"/>
              </a:spcAft>
              <a:buClr>
                <a:schemeClr val="dk1"/>
              </a:buClr>
              <a:buSzPts val="1800"/>
              <a:buFont typeface="Arial"/>
              <a:buNone/>
            </a:pPr>
            <a:endParaRPr sz="1800" b="0" i="0" u="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 calcmode="lin" valueType="num">
                                      <p:cBhvr additive="base">
                                        <p:cTn id="7" dur="500"/>
                                        <p:tgtEl>
                                          <p:spTgt spid="16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 calcmode="lin" valueType="num">
                                      <p:cBhvr additive="base">
                                        <p:cTn id="12" dur="500"/>
                                        <p:tgtEl>
                                          <p:spTgt spid="16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9">
                                            <p:txEl>
                                              <p:pRg st="2" end="2"/>
                                            </p:txEl>
                                          </p:spTgt>
                                        </p:tgtEl>
                                        <p:attrNameLst>
                                          <p:attrName>style.visibility</p:attrName>
                                        </p:attrNameLst>
                                      </p:cBhvr>
                                      <p:to>
                                        <p:strVal val="visible"/>
                                      </p:to>
                                    </p:set>
                                    <p:anim calcmode="lin" valueType="num">
                                      <p:cBhvr additive="base">
                                        <p:cTn id="17" dur="500"/>
                                        <p:tgtEl>
                                          <p:spTgt spid="16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9">
                                            <p:txEl>
                                              <p:pRg st="3" end="3"/>
                                            </p:txEl>
                                          </p:spTgt>
                                        </p:tgtEl>
                                        <p:attrNameLst>
                                          <p:attrName>style.visibility</p:attrName>
                                        </p:attrNameLst>
                                      </p:cBhvr>
                                      <p:to>
                                        <p:strVal val="visible"/>
                                      </p:to>
                                    </p:set>
                                    <p:anim calcmode="lin" valueType="num">
                                      <p:cBhvr additive="base">
                                        <p:cTn id="22" dur="500"/>
                                        <p:tgtEl>
                                          <p:spTgt spid="16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9">
                                            <p:txEl>
                                              <p:pRg st="4" end="4"/>
                                            </p:txEl>
                                          </p:spTgt>
                                        </p:tgtEl>
                                        <p:attrNameLst>
                                          <p:attrName>style.visibility</p:attrName>
                                        </p:attrNameLst>
                                      </p:cBhvr>
                                      <p:to>
                                        <p:strVal val="visible"/>
                                      </p:to>
                                    </p:set>
                                    <p:anim calcmode="lin" valueType="num">
                                      <p:cBhvr additive="base">
                                        <p:cTn id="27" dur="500"/>
                                        <p:tgtEl>
                                          <p:spTgt spid="16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9">
                                            <p:txEl>
                                              <p:pRg st="5" end="5"/>
                                            </p:txEl>
                                          </p:spTgt>
                                        </p:tgtEl>
                                        <p:attrNameLst>
                                          <p:attrName>style.visibility</p:attrName>
                                        </p:attrNameLst>
                                      </p:cBhvr>
                                      <p:to>
                                        <p:strVal val="visible"/>
                                      </p:to>
                                    </p:set>
                                    <p:anim calcmode="lin" valueType="num">
                                      <p:cBhvr additive="base">
                                        <p:cTn id="32" dur="500"/>
                                        <p:tgtEl>
                                          <p:spTgt spid="16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69">
                                            <p:txEl>
                                              <p:pRg st="6" end="6"/>
                                            </p:txEl>
                                          </p:spTgt>
                                        </p:tgtEl>
                                        <p:attrNameLst>
                                          <p:attrName>style.visibility</p:attrName>
                                        </p:attrNameLst>
                                      </p:cBhvr>
                                      <p:to>
                                        <p:strVal val="visible"/>
                                      </p:to>
                                    </p:set>
                                    <p:anim calcmode="lin" valueType="num">
                                      <p:cBhvr additive="base">
                                        <p:cTn id="37" dur="500"/>
                                        <p:tgtEl>
                                          <p:spTgt spid="16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69">
                                            <p:txEl>
                                              <p:pRg st="7" end="7"/>
                                            </p:txEl>
                                          </p:spTgt>
                                        </p:tgtEl>
                                        <p:attrNameLst>
                                          <p:attrName>style.visibility</p:attrName>
                                        </p:attrNameLst>
                                      </p:cBhvr>
                                      <p:to>
                                        <p:strVal val="visible"/>
                                      </p:to>
                                    </p:set>
                                    <p:anim calcmode="lin" valueType="num">
                                      <p:cBhvr additive="base">
                                        <p:cTn id="42" dur="500"/>
                                        <p:tgtEl>
                                          <p:spTgt spid="16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69">
                                            <p:txEl>
                                              <p:pRg st="8" end="8"/>
                                            </p:txEl>
                                          </p:spTgt>
                                        </p:tgtEl>
                                        <p:attrNameLst>
                                          <p:attrName>style.visibility</p:attrName>
                                        </p:attrNameLst>
                                      </p:cBhvr>
                                      <p:to>
                                        <p:strVal val="visible"/>
                                      </p:to>
                                    </p:set>
                                    <p:anim calcmode="lin" valueType="num">
                                      <p:cBhvr additive="base">
                                        <p:cTn id="47" dur="500"/>
                                        <p:tgtEl>
                                          <p:spTgt spid="16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29"/>
          <p:cNvSpPr txBox="1">
            <a:spLocks noGrp="1"/>
          </p:cNvSpPr>
          <p:nvPr>
            <p:ph type="title"/>
          </p:nvPr>
        </p:nvSpPr>
        <p:spPr>
          <a:xfrm>
            <a:off x="838200" y="178851"/>
            <a:ext cx="7566025" cy="762000"/>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Imputing missing values for ‘MetColor</a:t>
            </a:r>
            <a:r>
              <a:rPr lang="en-US" sz="3900" b="0" i="0" u="none">
                <a:solidFill>
                  <a:srgbClr val="002060"/>
                </a:solidFill>
                <a:latin typeface="Calibri"/>
                <a:ea typeface="Calibri"/>
                <a:cs typeface="Calibri"/>
                <a:sym typeface="Calibri"/>
              </a:rPr>
              <a:t>’</a:t>
            </a:r>
            <a:endParaRPr/>
          </a:p>
        </p:txBody>
      </p:sp>
      <p:pic>
        <p:nvPicPr>
          <p:cNvPr id="966" name="Google Shape;966;p129"/>
          <p:cNvPicPr preferRelativeResize="0">
            <a:picLocks noGrp="1"/>
          </p:cNvPicPr>
          <p:nvPr>
            <p:ph idx="1"/>
          </p:nvPr>
        </p:nvPicPr>
        <p:blipFill rotWithShape="1">
          <a:blip r:embed="rId3">
            <a:alphaModFix/>
          </a:blip>
          <a:srcRect/>
          <a:stretch/>
        </p:blipFill>
        <p:spPr>
          <a:xfrm>
            <a:off x="304800" y="1192748"/>
            <a:ext cx="8458200" cy="3657600"/>
          </a:xfrm>
          <a:prstGeom prst="rect">
            <a:avLst/>
          </a:prstGeom>
          <a:noFill/>
          <a:ln>
            <a:noFill/>
          </a:ln>
        </p:spPr>
      </p:pic>
    </p:spTree>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30"/>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Rechecking missing values</a:t>
            </a:r>
            <a:endParaRPr/>
          </a:p>
        </p:txBody>
      </p:sp>
      <p:sp>
        <p:nvSpPr>
          <p:cNvPr id="972" name="Google Shape;972;p130"/>
          <p:cNvSpPr txBox="1">
            <a:spLocks noGrp="1"/>
          </p:cNvSpPr>
          <p:nvPr>
            <p:ph idx="1"/>
          </p:nvPr>
        </p:nvSpPr>
        <p:spPr>
          <a:prstGeom prst="rect">
            <a:avLst/>
          </a:prstGeom>
          <a:noFill/>
          <a:ln>
            <a:noFill/>
          </a:ln>
        </p:spPr>
        <p:txBody>
          <a:bodyPr spcFirstLastPara="1" wrap="square" lIns="68550" tIns="34275" rIns="68550" bIns="34275" anchor="t" anchorCtr="0">
            <a:normAutofit/>
          </a:bodyPr>
          <a:lstStyle/>
          <a:p>
            <a:pPr marL="204786" marR="0" lvl="0" indent="-171449" algn="l" rtl="0">
              <a:lnSpc>
                <a:spcPct val="90000"/>
              </a:lnSpc>
              <a:spcBef>
                <a:spcPts val="0"/>
              </a:spcBef>
              <a:spcAft>
                <a:spcPts val="0"/>
              </a:spcAft>
              <a:buClr>
                <a:srgbClr val="002060"/>
              </a:buClr>
              <a:buSzPts val="1600"/>
              <a:buFont typeface="Arial"/>
              <a:buNone/>
            </a:pPr>
            <a:r>
              <a:rPr lang="en-US" sz="1600" b="0" i="0" u="none">
                <a:solidFill>
                  <a:srgbClr val="002060"/>
                </a:solidFill>
                <a:latin typeface="Calibri"/>
                <a:ea typeface="Calibri"/>
                <a:cs typeface="Calibri"/>
                <a:sym typeface="Calibri"/>
              </a:rPr>
              <a:t>Before imputing Null values		           After imputing Null values</a:t>
            </a:r>
            <a:endParaRPr sz="28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1600"/>
              <a:buFont typeface="Arial"/>
              <a:buNone/>
            </a:pPr>
            <a:r>
              <a:rPr lang="en-US" sz="1600" b="0" i="0" u="none">
                <a:solidFill>
                  <a:srgbClr val="002060"/>
                </a:solidFill>
                <a:latin typeface="Calibri"/>
                <a:ea typeface="Calibri"/>
                <a:cs typeface="Calibri"/>
                <a:sym typeface="Calibri"/>
              </a:rPr>
              <a:t>			</a:t>
            </a: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973" name="Google Shape;973;p130"/>
          <p:cNvPicPr preferRelativeResize="0"/>
          <p:nvPr/>
        </p:nvPicPr>
        <p:blipFill rotWithShape="1">
          <a:blip r:embed="rId3">
            <a:alphaModFix/>
          </a:blip>
          <a:srcRect/>
          <a:stretch/>
        </p:blipFill>
        <p:spPr>
          <a:xfrm>
            <a:off x="4970462" y="2041525"/>
            <a:ext cx="3135312" cy="2481262"/>
          </a:xfrm>
          <a:prstGeom prst="rect">
            <a:avLst/>
          </a:prstGeom>
          <a:noFill/>
          <a:ln w="9525" cap="flat" cmpd="sng">
            <a:solidFill>
              <a:srgbClr val="00B0F0"/>
            </a:solidFill>
            <a:prstDash val="solid"/>
            <a:miter lim="800000"/>
            <a:headEnd type="none" w="sm" len="sm"/>
            <a:tailEnd type="none" w="sm" len="sm"/>
          </a:ln>
        </p:spPr>
      </p:pic>
      <p:pic>
        <p:nvPicPr>
          <p:cNvPr id="974" name="Google Shape;974;p130"/>
          <p:cNvPicPr preferRelativeResize="0"/>
          <p:nvPr/>
        </p:nvPicPr>
        <p:blipFill rotWithShape="1">
          <a:blip r:embed="rId4">
            <a:alphaModFix/>
          </a:blip>
          <a:srcRect/>
          <a:stretch/>
        </p:blipFill>
        <p:spPr>
          <a:xfrm>
            <a:off x="1084262" y="2030412"/>
            <a:ext cx="3063875" cy="2482850"/>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74"/>
                                        </p:tgtEl>
                                        <p:attrNameLst>
                                          <p:attrName>style.visibility</p:attrName>
                                        </p:attrNameLst>
                                      </p:cBhvr>
                                      <p:to>
                                        <p:strVal val="visible"/>
                                      </p:to>
                                    </p:set>
                                    <p:animEffect transition="in" filter="fade">
                                      <p:cBhvr>
                                        <p:cTn id="7" dur="500"/>
                                        <p:tgtEl>
                                          <p:spTgt spid="9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3"/>
                                        </p:tgtEl>
                                        <p:attrNameLst>
                                          <p:attrName>style.visibility</p:attrName>
                                        </p:attrNameLst>
                                      </p:cBhvr>
                                      <p:to>
                                        <p:strVal val="visible"/>
                                      </p:to>
                                    </p:set>
                                    <p:animEffect transition="in" filter="fade">
                                      <p:cBhvr>
                                        <p:cTn id="11" dur="500"/>
                                        <p:tgtEl>
                                          <p:spTgt spid="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131"/>
          <p:cNvSpPr txBox="1">
            <a:spLocks noGrp="1"/>
          </p:cNvSpPr>
          <p:nvPr>
            <p:ph type="title"/>
          </p:nvPr>
        </p:nvSpPr>
        <p:spPr>
          <a:xfrm>
            <a:off x="838200" y="228600"/>
            <a:ext cx="68580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Outliers Detection</a:t>
            </a:r>
            <a:endParaRPr/>
          </a:p>
        </p:txBody>
      </p:sp>
      <p:sp>
        <p:nvSpPr>
          <p:cNvPr id="980" name="Google Shape;980;p131"/>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#Outlier Detection Using Box plot</a:t>
            </a:r>
            <a:endParaRPr/>
          </a:p>
          <a:p>
            <a:pPr marL="303212" marR="0" lvl="0" indent="-303212" algn="l" rtl="0">
              <a:lnSpc>
                <a:spcPct val="100000"/>
              </a:lnSpc>
              <a:spcBef>
                <a:spcPts val="56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plt.figure(figsize=(16, 5))</a:t>
            </a:r>
            <a:endParaRPr/>
          </a:p>
          <a:p>
            <a:pPr marL="303212" marR="0" lvl="0" indent="-303212" algn="l" rtl="0">
              <a:lnSpc>
                <a:spcPct val="100000"/>
              </a:lnSpc>
              <a:spcBef>
                <a:spcPts val="56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plt.subplot(1,2,1)</a:t>
            </a:r>
            <a:endParaRPr/>
          </a:p>
          <a:p>
            <a:pPr marL="303212" marR="0" lvl="0" indent="-303212" algn="l" rtl="0">
              <a:lnSpc>
                <a:spcPct val="100000"/>
              </a:lnSpc>
              <a:spcBef>
                <a:spcPts val="56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plt1 = sns.boxplot(toyotadf['Age'])</a:t>
            </a:r>
            <a:endParaRPr/>
          </a:p>
          <a:p>
            <a:pPr marL="303212" marR="0" lvl="0" indent="-303212" algn="l" rtl="0">
              <a:lnSpc>
                <a:spcPct val="100000"/>
              </a:lnSpc>
              <a:spcBef>
                <a:spcPts val="56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plt.subplot(1,2,2)</a:t>
            </a:r>
            <a:endParaRPr/>
          </a:p>
          <a:p>
            <a:pPr marL="303212" marR="0" lvl="0" indent="-303212" algn="l" rtl="0">
              <a:lnSpc>
                <a:spcPct val="100000"/>
              </a:lnSpc>
              <a:spcBef>
                <a:spcPts val="560"/>
              </a:spcBef>
              <a:spcAft>
                <a:spcPts val="0"/>
              </a:spcAft>
              <a:buClr>
                <a:srgbClr val="002060"/>
              </a:buClr>
              <a:buSzPts val="2800"/>
              <a:buFont typeface="Arial"/>
              <a:buNone/>
            </a:pPr>
            <a:r>
              <a:rPr lang="en-US" sz="2800" b="1" i="1" u="none">
                <a:solidFill>
                  <a:srgbClr val="002060"/>
                </a:solidFill>
                <a:latin typeface="Calibri"/>
                <a:ea typeface="Calibri"/>
                <a:cs typeface="Calibri"/>
                <a:sym typeface="Calibri"/>
              </a:rPr>
              <a:t>plt2 = sns.distplot(toyotadf['Age'])</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pic>
        <p:nvPicPr>
          <p:cNvPr id="985" name="Google Shape;985;p132" descr="7.jpg"/>
          <p:cNvPicPr preferRelativeResize="0">
            <a:picLocks noGrp="1"/>
          </p:cNvPicPr>
          <p:nvPr>
            <p:ph idx="1"/>
          </p:nvPr>
        </p:nvPicPr>
        <p:blipFill rotWithShape="1">
          <a:blip r:embed="rId3">
            <a:alphaModFix/>
          </a:blip>
          <a:srcRect/>
          <a:stretch/>
        </p:blipFill>
        <p:spPr>
          <a:xfrm>
            <a:off x="457200" y="952500"/>
            <a:ext cx="8229600" cy="3617912"/>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89"/>
        <p:cNvGrpSpPr/>
        <p:nvPr/>
      </p:nvGrpSpPr>
      <p:grpSpPr>
        <a:xfrm>
          <a:off x="0" y="0"/>
          <a:ext cx="0" cy="0"/>
          <a:chOff x="0" y="0"/>
          <a:chExt cx="0" cy="0"/>
        </a:xfrm>
      </p:grpSpPr>
      <p:sp>
        <p:nvSpPr>
          <p:cNvPr id="990" name="Google Shape;990;p133"/>
          <p:cNvSpPr txBox="1">
            <a:spLocks noGrp="1"/>
          </p:cNvSpPr>
          <p:nvPr>
            <p:ph type="title"/>
          </p:nvPr>
        </p:nvSpPr>
        <p:spPr>
          <a:xfrm>
            <a:off x="914400" y="228600"/>
            <a:ext cx="7239000" cy="8001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Lets Analyze outliers with simple  Data</a:t>
            </a:r>
            <a:endParaRPr/>
          </a:p>
        </p:txBody>
      </p:sp>
      <p:pic>
        <p:nvPicPr>
          <p:cNvPr id="991" name="Google Shape;991;p133" descr="8.jpg"/>
          <p:cNvPicPr preferRelativeResize="0">
            <a:picLocks noGrp="1"/>
          </p:cNvPicPr>
          <p:nvPr>
            <p:ph idx="1"/>
          </p:nvPr>
        </p:nvPicPr>
        <p:blipFill rotWithShape="1">
          <a:blip r:embed="rId3">
            <a:alphaModFix/>
          </a:blip>
          <a:srcRect/>
          <a:stretch/>
        </p:blipFill>
        <p:spPr>
          <a:xfrm>
            <a:off x="457200" y="1104900"/>
            <a:ext cx="8229600" cy="3810000"/>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pic>
        <p:nvPicPr>
          <p:cNvPr id="996" name="Google Shape;996;p134" descr="9.jpg"/>
          <p:cNvPicPr preferRelativeResize="0">
            <a:picLocks noGrp="1"/>
          </p:cNvPicPr>
          <p:nvPr>
            <p:ph idx="1"/>
          </p:nvPr>
        </p:nvPicPr>
        <p:blipFill rotWithShape="1">
          <a:blip r:embed="rId3">
            <a:alphaModFix/>
          </a:blip>
          <a:srcRect/>
          <a:stretch/>
        </p:blipFill>
        <p:spPr>
          <a:xfrm>
            <a:off x="457200" y="1284287"/>
            <a:ext cx="8229600" cy="31845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pic>
        <p:nvPicPr>
          <p:cNvPr id="1001" name="Google Shape;1001;p135" descr="n.jpg"/>
          <p:cNvPicPr preferRelativeResize="0">
            <a:picLocks noGrp="1"/>
          </p:cNvPicPr>
          <p:nvPr>
            <p:ph idx="1"/>
          </p:nvPr>
        </p:nvPicPr>
        <p:blipFill rotWithShape="1">
          <a:blip r:embed="rId3">
            <a:alphaModFix/>
          </a:blip>
          <a:srcRect/>
          <a:stretch/>
        </p:blipFill>
        <p:spPr>
          <a:xfrm>
            <a:off x="762000" y="647700"/>
            <a:ext cx="7848600" cy="43529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May be a graphic of text that says 'Artificial Intelligence Narrow AI Machine Learning Neural Networks Big Data Deep Learning Strong I'"/>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23520" y="1520825"/>
            <a:ext cx="4096960" cy="3627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2365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May be an image of tex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960" y="711200"/>
            <a:ext cx="7797800" cy="570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033962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pic>
        <p:nvPicPr>
          <p:cNvPr id="1006" name="Google Shape;1006;p136" descr="10.jpg"/>
          <p:cNvPicPr preferRelativeResize="0">
            <a:picLocks noGrp="1"/>
          </p:cNvPicPr>
          <p:nvPr>
            <p:ph idx="1"/>
          </p:nvPr>
        </p:nvPicPr>
        <p:blipFill rotWithShape="1">
          <a:blip r:embed="rId3">
            <a:alphaModFix/>
          </a:blip>
          <a:srcRect/>
          <a:stretch/>
        </p:blipFill>
        <p:spPr>
          <a:xfrm>
            <a:off x="762000" y="571500"/>
            <a:ext cx="7696200" cy="4495800"/>
          </a:xfrm>
          <a:prstGeom prst="rect">
            <a:avLst/>
          </a:prstGeom>
          <a:noFill/>
          <a:ln>
            <a:noFill/>
          </a:ln>
        </p:spPr>
      </p:pic>
      <p:sp>
        <p:nvSpPr>
          <p:cNvPr id="1007" name="Google Shape;1007;p136"/>
          <p:cNvSpPr/>
          <p:nvPr/>
        </p:nvSpPr>
        <p:spPr>
          <a:xfrm rot="-5400000">
            <a:off x="6743700" y="381000"/>
            <a:ext cx="685800" cy="2438400"/>
          </a:xfrm>
          <a:prstGeom prst="roundRect">
            <a:avLst>
              <a:gd name="adj" fmla="val 16667"/>
            </a:avLst>
          </a:prstGeom>
          <a:solidFill>
            <a:srgbClr val="F3DF78">
              <a:alpha val="0"/>
            </a:srgbClr>
          </a:solidFill>
          <a:ln w="25400" cap="flat" cmpd="sng">
            <a:solidFill>
              <a:srgbClr val="FF0000"/>
            </a:solidFill>
            <a:prstDash val="solid"/>
            <a:miter lim="800000"/>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7"/>
                                        </p:tgtEl>
                                        <p:attrNameLst>
                                          <p:attrName>style.visibility</p:attrName>
                                        </p:attrNameLst>
                                      </p:cBhvr>
                                      <p:to>
                                        <p:strVal val="visible"/>
                                      </p:to>
                                    </p:set>
                                    <p:animEffect transition="in" filter="fade">
                                      <p:cBhvr>
                                        <p:cTn id="7" dur="500"/>
                                        <p:tgtEl>
                                          <p:spTgt spid="1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3"/>
          <p:cNvSpPr txBox="1">
            <a:spLocks noGrp="1"/>
          </p:cNvSpPr>
          <p:nvPr>
            <p:ph type="title"/>
          </p:nvPr>
        </p:nvSpPr>
        <p:spPr>
          <a:xfrm>
            <a:off x="457200" y="228600"/>
            <a:ext cx="8229600" cy="6477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
            </a:r>
            <a:br>
              <a:rPr lang="en-US" sz="3600" b="0" i="0" u="none">
                <a:solidFill>
                  <a:schemeClr val="dk1"/>
                </a:solidFill>
                <a:latin typeface="Arial"/>
                <a:ea typeface="Arial"/>
                <a:cs typeface="Arial"/>
                <a:sym typeface="Arial"/>
              </a:rPr>
            </a:br>
            <a:r>
              <a:rPr lang="en-US" sz="3600" b="1" i="0" u="none">
                <a:solidFill>
                  <a:srgbClr val="C00000"/>
                </a:solidFill>
                <a:latin typeface="Arial"/>
                <a:ea typeface="Arial"/>
                <a:cs typeface="Arial"/>
                <a:sym typeface="Arial"/>
              </a:rPr>
              <a:t>Nominal Data</a:t>
            </a:r>
            <a:r>
              <a:rPr lang="en-US" sz="3600" b="1" i="0" u="none">
                <a:solidFill>
                  <a:schemeClr val="dk1"/>
                </a:solidFill>
                <a:latin typeface="Arial"/>
                <a:ea typeface="Arial"/>
                <a:cs typeface="Arial"/>
                <a:sym typeface="Arial"/>
              </a:rPr>
              <a:t/>
            </a:r>
            <a:br>
              <a:rPr lang="en-US" sz="3600" b="1" i="0" u="none">
                <a:solidFill>
                  <a:schemeClr val="dk1"/>
                </a:solidFill>
                <a:latin typeface="Arial"/>
                <a:ea typeface="Arial"/>
                <a:cs typeface="Arial"/>
                <a:sym typeface="Arial"/>
              </a:rPr>
            </a:br>
            <a:endParaRPr/>
          </a:p>
        </p:txBody>
      </p:sp>
      <p:pic>
        <p:nvPicPr>
          <p:cNvPr id="175" name="Google Shape;175;p13"/>
          <p:cNvPicPr preferRelativeResize="0">
            <a:picLocks noGrp="1"/>
          </p:cNvPicPr>
          <p:nvPr>
            <p:ph sz="half" idx="1"/>
          </p:nvPr>
        </p:nvPicPr>
        <p:blipFill rotWithShape="1">
          <a:blip r:embed="rId3">
            <a:alphaModFix/>
          </a:blip>
          <a:srcRect/>
          <a:stretch/>
        </p:blipFill>
        <p:spPr>
          <a:xfrm>
            <a:off x="228600" y="1181100"/>
            <a:ext cx="3200400" cy="3886200"/>
          </a:xfrm>
          <a:prstGeom prst="rect">
            <a:avLst/>
          </a:prstGeom>
          <a:noFill/>
          <a:ln>
            <a:noFill/>
          </a:ln>
        </p:spPr>
      </p:pic>
      <p:sp>
        <p:nvSpPr>
          <p:cNvPr id="176" name="Google Shape;176;p13"/>
          <p:cNvSpPr txBox="1">
            <a:spLocks noGrp="1"/>
          </p:cNvSpPr>
          <p:nvPr>
            <p:ph sz="half" idx="2"/>
          </p:nvPr>
        </p:nvSpPr>
        <p:spPr>
          <a:xfrm>
            <a:off x="4038600" y="1409700"/>
            <a:ext cx="4724400" cy="38862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90000"/>
              </a:lnSpc>
              <a:spcBef>
                <a:spcPts val="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Nominal Data is used to label variables without any order or quantitative value.</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Numerical task such as Arithmetic operations can’t be performed on Nominal data. </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Nominal Data don’t have any meaningful order, they are distributed to distinct categories.</a:t>
            </a:r>
            <a:endParaRPr/>
          </a:p>
          <a:p>
            <a:pPr marL="303212" marR="0" lvl="0" indent="-182561" algn="l" rtl="0">
              <a:lnSpc>
                <a:spcPct val="90000"/>
              </a:lnSpc>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303212" marR="0" lvl="0" indent="-303212" algn="l" rtl="0">
              <a:lnSpc>
                <a:spcPct val="90000"/>
              </a:lnSpc>
              <a:spcBef>
                <a:spcPts val="380"/>
              </a:spcBef>
              <a:spcAft>
                <a:spcPts val="0"/>
              </a:spcAft>
              <a:buClr>
                <a:srgbClr val="FF0000"/>
              </a:buClr>
              <a:buSzPts val="1900"/>
              <a:buFont typeface="Arial"/>
              <a:buNone/>
            </a:pPr>
            <a:r>
              <a:rPr lang="en-US" sz="1900" b="0" i="0" u="none">
                <a:solidFill>
                  <a:srgbClr val="FF0000"/>
                </a:solidFill>
                <a:latin typeface="Calibri"/>
                <a:ea typeface="Calibri"/>
                <a:cs typeface="Calibri"/>
                <a:sym typeface="Calibri"/>
              </a:rPr>
              <a:t>    Examples:   </a:t>
            </a:r>
            <a:endParaRPr sz="1900" b="0" i="0" u="none">
              <a:solidFill>
                <a:srgbClr val="FF0000"/>
              </a:solidFill>
              <a:latin typeface="Calibri"/>
              <a:ea typeface="Calibri"/>
              <a:cs typeface="Calibri"/>
              <a:sym typeface="Calibri"/>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Marital status (Single,Married)</a:t>
            </a:r>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Nationality (Indian, German, American)</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Gender (Male, Female)</a:t>
            </a:r>
            <a:endParaRPr sz="1900" b="0" i="0" u="none">
              <a:solidFill>
                <a:schemeClr val="dk1"/>
              </a:solidFill>
              <a:latin typeface="Calibri"/>
              <a:ea typeface="Calibri"/>
              <a:cs typeface="Calibri"/>
              <a:sym typeface="Calibri"/>
            </a:endParaRPr>
          </a:p>
          <a:p>
            <a:pPr marL="303213" marR="0" lvl="0" indent="-182563" algn="l" rtl="0">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fad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fad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fad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fad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fad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fade">
                                      <p:cBhvr>
                                        <p:cTn id="32" dur="500"/>
                                        <p:tgtEl>
                                          <p:spTgt spid="1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6">
                                            <p:txEl>
                                              <p:pRg st="6" end="6"/>
                                            </p:txEl>
                                          </p:spTgt>
                                        </p:tgtEl>
                                        <p:attrNameLst>
                                          <p:attrName>style.visibility</p:attrName>
                                        </p:attrNameLst>
                                      </p:cBhvr>
                                      <p:to>
                                        <p:strVal val="visible"/>
                                      </p:to>
                                    </p:set>
                                    <p:animEffect transition="in" filter="fade">
                                      <p:cBhvr>
                                        <p:cTn id="37" dur="500"/>
                                        <p:tgtEl>
                                          <p:spTgt spid="17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6">
                                            <p:txEl>
                                              <p:pRg st="7" end="7"/>
                                            </p:txEl>
                                          </p:spTgt>
                                        </p:tgtEl>
                                        <p:attrNameLst>
                                          <p:attrName>style.visibility</p:attrName>
                                        </p:attrNameLst>
                                      </p:cBhvr>
                                      <p:to>
                                        <p:strVal val="visible"/>
                                      </p:to>
                                    </p:set>
                                    <p:animEffect transition="in" filter="fade">
                                      <p:cBhvr>
                                        <p:cTn id="42" dur="500"/>
                                        <p:tgtEl>
                                          <p:spTgt spid="17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6">
                                            <p:txEl>
                                              <p:pRg st="8" end="8"/>
                                            </p:txEl>
                                          </p:spTgt>
                                        </p:tgtEl>
                                        <p:attrNameLst>
                                          <p:attrName>style.visibility</p:attrName>
                                        </p:attrNameLst>
                                      </p:cBhvr>
                                      <p:to>
                                        <p:strVal val="visible"/>
                                      </p:to>
                                    </p:set>
                                    <p:animEffect transition="in" filter="fade">
                                      <p:cBhvr>
                                        <p:cTn id="47" dur="500"/>
                                        <p:tgtEl>
                                          <p:spTgt spid="1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pic>
        <p:nvPicPr>
          <p:cNvPr id="1012" name="Google Shape;1012;p137" descr="12.jpg"/>
          <p:cNvPicPr preferRelativeResize="0">
            <a:picLocks noGrp="1"/>
          </p:cNvPicPr>
          <p:nvPr>
            <p:ph idx="1"/>
          </p:nvPr>
        </p:nvPicPr>
        <p:blipFill rotWithShape="1">
          <a:blip r:embed="rId3">
            <a:alphaModFix/>
          </a:blip>
          <a:srcRect/>
          <a:stretch/>
        </p:blipFill>
        <p:spPr>
          <a:xfrm>
            <a:off x="1143000" y="419100"/>
            <a:ext cx="7239000" cy="4291012"/>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pic>
        <p:nvPicPr>
          <p:cNvPr id="1017" name="Google Shape;1017;p138" descr="13.jpg"/>
          <p:cNvPicPr preferRelativeResize="0">
            <a:picLocks noGrp="1"/>
          </p:cNvPicPr>
          <p:nvPr>
            <p:ph idx="1"/>
          </p:nvPr>
        </p:nvPicPr>
        <p:blipFill rotWithShape="1">
          <a:blip r:embed="rId3">
            <a:alphaModFix/>
          </a:blip>
          <a:srcRect/>
          <a:stretch/>
        </p:blipFill>
        <p:spPr>
          <a:xfrm>
            <a:off x="1143000" y="571500"/>
            <a:ext cx="6934200" cy="44196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39"/>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Z Score Method</a:t>
            </a:r>
            <a:endParaRPr/>
          </a:p>
        </p:txBody>
      </p:sp>
      <p:sp>
        <p:nvSpPr>
          <p:cNvPr id="1023" name="Google Shape;1023;p139"/>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Z score is also called standard score.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Z score tells how many standard deviations away a data point is from the mean. i.e.,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Z score detects outliers based threshold value.</a:t>
            </a:r>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1024" name="Google Shape;1024;p139"/>
          <p:cNvPicPr preferRelativeResize="0"/>
          <p:nvPr/>
        </p:nvPicPr>
        <p:blipFill rotWithShape="1">
          <a:blip r:embed="rId3">
            <a:alphaModFix/>
          </a:blip>
          <a:srcRect/>
          <a:stretch/>
        </p:blipFill>
        <p:spPr>
          <a:xfrm>
            <a:off x="3200400" y="3695700"/>
            <a:ext cx="2286000" cy="118110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140"/>
          <p:cNvPicPr preferRelativeResize="0">
            <a:picLocks noGrp="1"/>
          </p:cNvPicPr>
          <p:nvPr>
            <p:ph idx="1"/>
          </p:nvPr>
        </p:nvPicPr>
        <p:blipFill rotWithShape="1">
          <a:blip r:embed="rId3">
            <a:alphaModFix/>
          </a:blip>
          <a:srcRect/>
          <a:stretch/>
        </p:blipFill>
        <p:spPr>
          <a:xfrm>
            <a:off x="1219200" y="266700"/>
            <a:ext cx="6705600" cy="5105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pic>
        <p:nvPicPr>
          <p:cNvPr id="1034" name="Google Shape;1034;p141" descr="14.jpg"/>
          <p:cNvPicPr preferRelativeResize="0">
            <a:picLocks noGrp="1"/>
          </p:cNvPicPr>
          <p:nvPr>
            <p:ph idx="1"/>
          </p:nvPr>
        </p:nvPicPr>
        <p:blipFill rotWithShape="1">
          <a:blip r:embed="rId3">
            <a:alphaModFix/>
          </a:blip>
          <a:srcRect/>
          <a:stretch/>
        </p:blipFill>
        <p:spPr>
          <a:xfrm>
            <a:off x="1143000" y="419100"/>
            <a:ext cx="6477000" cy="46482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pic>
        <p:nvPicPr>
          <p:cNvPr id="1039" name="Google Shape;1039;p142" descr="15.jpg"/>
          <p:cNvPicPr preferRelativeResize="0">
            <a:picLocks noGrp="1"/>
          </p:cNvPicPr>
          <p:nvPr>
            <p:ph idx="1"/>
          </p:nvPr>
        </p:nvPicPr>
        <p:blipFill rotWithShape="1">
          <a:blip r:embed="rId3">
            <a:alphaModFix/>
          </a:blip>
          <a:srcRect/>
          <a:stretch/>
        </p:blipFill>
        <p:spPr>
          <a:xfrm>
            <a:off x="1143000" y="800100"/>
            <a:ext cx="6553200" cy="397192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5" name="Google Shape;1045;p143"/>
          <p:cNvSpPr txBox="1">
            <a:spLocks noGrp="1"/>
          </p:cNvSpPr>
          <p:nvPr>
            <p:ph type="title"/>
          </p:nvPr>
        </p:nvSpPr>
        <p:spPr>
          <a:xfrm>
            <a:off x="914400" y="228600"/>
            <a:ext cx="7239000" cy="8001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Which one to Choose: IQR or STD?</a:t>
            </a:r>
            <a:endParaRPr/>
          </a:p>
        </p:txBody>
      </p:sp>
      <p:pic>
        <p:nvPicPr>
          <p:cNvPr id="1044" name="Google Shape;1044;p143" descr="16.jpg"/>
          <p:cNvPicPr preferRelativeResize="0">
            <a:picLocks noGrp="1"/>
          </p:cNvPicPr>
          <p:nvPr>
            <p:ph idx="1"/>
          </p:nvPr>
        </p:nvPicPr>
        <p:blipFill rotWithShape="1">
          <a:blip r:embed="rId3">
            <a:alphaModFix/>
          </a:blip>
          <a:srcRect/>
          <a:stretch/>
        </p:blipFill>
        <p:spPr>
          <a:xfrm>
            <a:off x="838200" y="1028700"/>
            <a:ext cx="7924800" cy="42291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pic>
        <p:nvPicPr>
          <p:cNvPr id="1050" name="Google Shape;1050;p144" descr="17.jpg"/>
          <p:cNvPicPr preferRelativeResize="0">
            <a:picLocks noGrp="1"/>
          </p:cNvPicPr>
          <p:nvPr>
            <p:ph idx="1"/>
          </p:nvPr>
        </p:nvPicPr>
        <p:blipFill rotWithShape="1">
          <a:blip r:embed="rId3">
            <a:alphaModFix/>
          </a:blip>
          <a:srcRect/>
          <a:stretch/>
        </p:blipFill>
        <p:spPr>
          <a:xfrm>
            <a:off x="457200" y="723900"/>
            <a:ext cx="8077200" cy="4205287"/>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45"/>
          <p:cNvSpPr txBox="1">
            <a:spLocks noGrp="1"/>
          </p:cNvSpPr>
          <p:nvPr>
            <p:ph idx="1"/>
          </p:nvPr>
        </p:nvSpPr>
        <p:spPr>
          <a:xfrm>
            <a:off x="762000" y="114300"/>
            <a:ext cx="8077200" cy="56007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def Outlier_Treatment(toyotadf1, variable):</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percentile25 = toyotadf1[variable].quantile(0.25)</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percentile75 = toyotadf1[variable].quantile(0.75)</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iqr=percentile75 - percentile25</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print(percentile25)</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print(percentile75)</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print(iqr)</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upper_limit = percentile75 + 1.5 * iqr</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lower_limit = percentile25 - 1.5 * iqr</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toyotadf1[toyotadf1[variable] &gt; upper_limit]</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toyotadf1[toyotadf1[variable] &lt; lower_limit]</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toyotadf1 = toyotadf1[(toyotadf1[variable] &gt;= lower_limit) &amp; (toyotadf1[variable] &lt;= upper_limit)]</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plt.figure(figsize=(12,6))</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sns.boxplot(toyotadf1[variable])</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plt.show()</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global toyotadf</a:t>
            </a:r>
            <a:endParaRPr/>
          </a:p>
          <a:p>
            <a:pPr marL="303212" marR="0" lvl="0" indent="-303212"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    toyotadf = toyotadf1</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pic>
        <p:nvPicPr>
          <p:cNvPr id="1060" name="Google Shape;1060;p146"/>
          <p:cNvPicPr preferRelativeResize="0">
            <a:picLocks noGrp="1"/>
          </p:cNvPicPr>
          <p:nvPr>
            <p:ph idx="1"/>
          </p:nvPr>
        </p:nvPicPr>
        <p:blipFill rotWithShape="1">
          <a:blip r:embed="rId3">
            <a:alphaModFix/>
          </a:blip>
          <a:srcRect/>
          <a:stretch/>
        </p:blipFill>
        <p:spPr>
          <a:xfrm>
            <a:off x="914400" y="419100"/>
            <a:ext cx="7010400" cy="4686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14"/>
          <p:cNvSpPr txBox="1">
            <a:spLocks noGrp="1"/>
          </p:cNvSpPr>
          <p:nvPr>
            <p:ph type="title"/>
          </p:nvPr>
        </p:nvSpPr>
        <p:spPr>
          <a:xfrm>
            <a:off x="457200" y="228600"/>
            <a:ext cx="8229600" cy="6477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600"/>
              <a:buFont typeface="Arial"/>
              <a:buNone/>
            </a:pPr>
            <a:r>
              <a:rPr lang="en-US" sz="3600" b="0" i="0" u="none">
                <a:solidFill>
                  <a:schemeClr val="dk1"/>
                </a:solidFill>
                <a:latin typeface="Arial"/>
                <a:ea typeface="Arial"/>
                <a:cs typeface="Arial"/>
                <a:sym typeface="Arial"/>
              </a:rPr>
              <a:t/>
            </a:r>
            <a:br>
              <a:rPr lang="en-US" sz="3600" b="0" i="0" u="none">
                <a:solidFill>
                  <a:schemeClr val="dk1"/>
                </a:solidFill>
                <a:latin typeface="Arial"/>
                <a:ea typeface="Arial"/>
                <a:cs typeface="Arial"/>
                <a:sym typeface="Arial"/>
              </a:rPr>
            </a:br>
            <a:r>
              <a:rPr lang="en-US" sz="3600" b="1" i="0" u="none">
                <a:solidFill>
                  <a:srgbClr val="C00000"/>
                </a:solidFill>
                <a:latin typeface="Arial"/>
                <a:ea typeface="Arial"/>
                <a:cs typeface="Arial"/>
                <a:sym typeface="Arial"/>
              </a:rPr>
              <a:t>Nominal Data</a:t>
            </a:r>
            <a:r>
              <a:rPr lang="en-US" sz="3600" b="1" i="0" u="none">
                <a:solidFill>
                  <a:schemeClr val="dk1"/>
                </a:solidFill>
                <a:latin typeface="Arial"/>
                <a:ea typeface="Arial"/>
                <a:cs typeface="Arial"/>
                <a:sym typeface="Arial"/>
              </a:rPr>
              <a:t/>
            </a:r>
            <a:br>
              <a:rPr lang="en-US" sz="3600" b="1" i="0" u="none">
                <a:solidFill>
                  <a:schemeClr val="dk1"/>
                </a:solidFill>
                <a:latin typeface="Arial"/>
                <a:ea typeface="Arial"/>
                <a:cs typeface="Arial"/>
                <a:sym typeface="Arial"/>
              </a:rPr>
            </a:br>
            <a:endParaRPr/>
          </a:p>
        </p:txBody>
      </p:sp>
      <p:pic>
        <p:nvPicPr>
          <p:cNvPr id="182" name="Google Shape;182;p14"/>
          <p:cNvPicPr preferRelativeResize="0">
            <a:picLocks noGrp="1"/>
          </p:cNvPicPr>
          <p:nvPr>
            <p:ph sz="half" idx="1"/>
          </p:nvPr>
        </p:nvPicPr>
        <p:blipFill rotWithShape="1">
          <a:blip r:embed="rId3">
            <a:alphaModFix/>
          </a:blip>
          <a:srcRect/>
          <a:stretch/>
        </p:blipFill>
        <p:spPr>
          <a:xfrm>
            <a:off x="609600" y="1257300"/>
            <a:ext cx="3200400" cy="3886200"/>
          </a:xfrm>
          <a:prstGeom prst="rect">
            <a:avLst/>
          </a:prstGeom>
          <a:noFill/>
          <a:ln>
            <a:noFill/>
          </a:ln>
        </p:spPr>
      </p:pic>
      <p:sp>
        <p:nvSpPr>
          <p:cNvPr id="183" name="Google Shape;183;p14"/>
          <p:cNvSpPr txBox="1">
            <a:spLocks noGrp="1"/>
          </p:cNvSpPr>
          <p:nvPr>
            <p:ph sz="half" idx="2"/>
          </p:nvPr>
        </p:nvSpPr>
        <p:spPr>
          <a:xfrm>
            <a:off x="4038600" y="1409700"/>
            <a:ext cx="4724400" cy="38862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1800"/>
              <a:buFont typeface="Arial"/>
              <a:buChar char="•"/>
            </a:pPr>
            <a:r>
              <a:rPr lang="en-US" sz="1800" b="1" i="0" u="none">
                <a:solidFill>
                  <a:schemeClr val="dk1"/>
                </a:solidFill>
                <a:latin typeface="Calibri"/>
                <a:ea typeface="Calibri"/>
                <a:cs typeface="Calibri"/>
                <a:sym typeface="Calibri"/>
              </a:rPr>
              <a:t>Machine Learning Usage</a:t>
            </a:r>
            <a:r>
              <a:rPr lang="en-US" sz="1800" b="0" i="0" u="none">
                <a:solidFill>
                  <a:schemeClr val="dk1"/>
                </a:solidFill>
                <a:latin typeface="Calibri"/>
                <a:ea typeface="Calibri"/>
                <a:cs typeface="Calibri"/>
                <a:sym typeface="Calibri"/>
              </a:rPr>
              <a:t>: Nominal data are often represented as integers or one-hot encoded (a vector where one element is 1 and all others are 0) before being input into a machine learning model. </a:t>
            </a:r>
            <a:endParaRPr/>
          </a:p>
          <a:p>
            <a:pPr marL="303212" marR="0" lvl="0" indent="-303212"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No mathematical operations can be applied to these data.</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500"/>
                                        <p:tgtEl>
                                          <p:spTgt spid="18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pic>
        <p:nvPicPr>
          <p:cNvPr id="1065" name="Google Shape;1065;p147"/>
          <p:cNvPicPr preferRelativeResize="0">
            <a:picLocks noGrp="1"/>
          </p:cNvPicPr>
          <p:nvPr>
            <p:ph sz="half" idx="1"/>
          </p:nvPr>
        </p:nvPicPr>
        <p:blipFill rotWithShape="1">
          <a:blip r:embed="rId3">
            <a:alphaModFix/>
          </a:blip>
          <a:srcRect/>
          <a:stretch/>
        </p:blipFill>
        <p:spPr>
          <a:xfrm>
            <a:off x="1524000" y="0"/>
            <a:ext cx="6096000" cy="2484437"/>
          </a:xfrm>
          <a:prstGeom prst="rect">
            <a:avLst/>
          </a:prstGeom>
          <a:noFill/>
          <a:ln>
            <a:noFill/>
          </a:ln>
        </p:spPr>
      </p:pic>
      <p:pic>
        <p:nvPicPr>
          <p:cNvPr id="1066" name="Google Shape;1066;p147"/>
          <p:cNvPicPr preferRelativeResize="0">
            <a:picLocks noGrp="1"/>
          </p:cNvPicPr>
          <p:nvPr>
            <p:ph sz="half" idx="2"/>
          </p:nvPr>
        </p:nvPicPr>
        <p:blipFill rotWithShape="1">
          <a:blip r:embed="rId4">
            <a:alphaModFix/>
          </a:blip>
          <a:srcRect/>
          <a:stretch/>
        </p:blipFill>
        <p:spPr>
          <a:xfrm>
            <a:off x="1143000" y="2781300"/>
            <a:ext cx="6934200" cy="2857500"/>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8"/>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Correlation</a:t>
            </a:r>
            <a:endParaRPr/>
          </a:p>
        </p:txBody>
      </p:sp>
      <p:sp>
        <p:nvSpPr>
          <p:cNvPr id="1072" name="Google Shape;1072;p148"/>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dirty="0" err="1">
                <a:solidFill>
                  <a:schemeClr val="dk1"/>
                </a:solidFill>
                <a:latin typeface="Calibri"/>
                <a:ea typeface="Calibri"/>
                <a:cs typeface="Calibri"/>
                <a:sym typeface="Calibri"/>
              </a:rPr>
              <a:t>dataframe.corr</a:t>
            </a:r>
            <a:r>
              <a:rPr lang="en-US" sz="2000" b="1" i="0" u="none" dirty="0">
                <a:solidFill>
                  <a:schemeClr val="dk1"/>
                </a:solidFill>
                <a:latin typeface="Calibri"/>
                <a:ea typeface="Calibri"/>
                <a:cs typeface="Calibri"/>
                <a:sym typeface="Calibri"/>
              </a:rPr>
              <a:t>()</a:t>
            </a:r>
            <a:r>
              <a:rPr lang="en-US" sz="2000" b="0" i="0" u="none" dirty="0">
                <a:solidFill>
                  <a:schemeClr val="dk1"/>
                </a:solidFill>
                <a:latin typeface="Calibri"/>
                <a:ea typeface="Calibri"/>
                <a:cs typeface="Calibri"/>
                <a:sym typeface="Calibri"/>
              </a:rPr>
              <a:t> is used to find the pairwise correlation of all columns in Dataset.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Any </a:t>
            </a:r>
            <a:r>
              <a:rPr lang="en-US" sz="2000" b="0" i="0" u="sng" dirty="0" err="1">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NaN</a:t>
            </a:r>
            <a:r>
              <a:rPr lang="en-US" sz="2000" b="0" i="0" u="sng"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US" sz="2000" b="0" i="0" u="none" dirty="0">
                <a:solidFill>
                  <a:schemeClr val="dk1"/>
                </a:solidFill>
                <a:latin typeface="Calibri"/>
                <a:ea typeface="Calibri"/>
                <a:cs typeface="Calibri"/>
                <a:sym typeface="Calibri"/>
              </a:rPr>
              <a:t>values are automatically excluded.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Any non-numeric data type or columns i.e., categorical data type in the </a:t>
            </a:r>
            <a:r>
              <a:rPr lang="en-US" sz="2000" b="0" i="0" u="none" dirty="0" err="1">
                <a:solidFill>
                  <a:schemeClr val="dk1"/>
                </a:solidFill>
                <a:latin typeface="Calibri"/>
                <a:ea typeface="Calibri"/>
                <a:cs typeface="Calibri"/>
                <a:sym typeface="Calibri"/>
              </a:rPr>
              <a:t>Dataframe</a:t>
            </a:r>
            <a:r>
              <a:rPr lang="en-US" sz="2000" b="0" i="0" u="none" dirty="0">
                <a:solidFill>
                  <a:schemeClr val="dk1"/>
                </a:solidFill>
                <a:latin typeface="Calibri"/>
                <a:ea typeface="Calibri"/>
                <a:cs typeface="Calibri"/>
                <a:sym typeface="Calibri"/>
              </a:rPr>
              <a:t>/Dataset are ignored.</a:t>
            </a:r>
            <a:endParaRPr dirty="0"/>
          </a:p>
          <a:p>
            <a:pPr marL="303212" marR="0" lvl="0" indent="-303212" algn="l" rtl="0">
              <a:lnSpc>
                <a:spcPct val="100000"/>
              </a:lnSpc>
              <a:spcBef>
                <a:spcPts val="400"/>
              </a:spcBef>
              <a:spcAft>
                <a:spcPts val="0"/>
              </a:spcAft>
              <a:buClr>
                <a:schemeClr val="dk1"/>
              </a:buClr>
              <a:buSzPts val="2000"/>
              <a:buFont typeface="Arial"/>
              <a:buNone/>
            </a:pPr>
            <a:r>
              <a:rPr lang="en-US" sz="2000" b="1" i="1" u="none" dirty="0">
                <a:solidFill>
                  <a:schemeClr val="dk1"/>
                </a:solidFill>
                <a:latin typeface="Calibri"/>
                <a:ea typeface="Calibri"/>
                <a:cs typeface="Calibri"/>
                <a:sym typeface="Calibri"/>
              </a:rPr>
              <a:t>      Syntax:</a:t>
            </a:r>
            <a:r>
              <a:rPr lang="en-US" sz="2000" b="0" i="1" u="none" dirty="0">
                <a:solidFill>
                  <a:schemeClr val="dk1"/>
                </a:solidFill>
                <a:latin typeface="Calibri"/>
                <a:ea typeface="Calibri"/>
                <a:cs typeface="Calibri"/>
                <a:sym typeface="Calibri"/>
              </a:rPr>
              <a:t> </a:t>
            </a:r>
            <a:r>
              <a:rPr lang="en-US" sz="2000" b="1" i="1" u="none" dirty="0" err="1">
                <a:solidFill>
                  <a:srgbClr val="FF0000"/>
                </a:solidFill>
                <a:latin typeface="Calibri"/>
                <a:ea typeface="Calibri"/>
                <a:cs typeface="Calibri"/>
                <a:sym typeface="Calibri"/>
              </a:rPr>
              <a:t>DataFrame.corr</a:t>
            </a:r>
            <a:r>
              <a:rPr lang="en-US" sz="2000" b="1" i="1" u="none" dirty="0">
                <a:solidFill>
                  <a:srgbClr val="FF0000"/>
                </a:solidFill>
                <a:latin typeface="Calibri"/>
                <a:ea typeface="Calibri"/>
                <a:cs typeface="Calibri"/>
                <a:sym typeface="Calibri"/>
              </a:rPr>
              <a:t>(self, method=’</a:t>
            </a:r>
            <a:r>
              <a:rPr lang="en-US" sz="2000" b="1" i="1" u="none" dirty="0" err="1">
                <a:solidFill>
                  <a:srgbClr val="FF0000"/>
                </a:solidFill>
                <a:latin typeface="Calibri"/>
                <a:ea typeface="Calibri"/>
                <a:cs typeface="Calibri"/>
                <a:sym typeface="Calibri"/>
              </a:rPr>
              <a:t>pearson</a:t>
            </a:r>
            <a:r>
              <a:rPr lang="en-US" sz="2000" b="1" i="1" u="none" dirty="0">
                <a:solidFill>
                  <a:srgbClr val="FF0000"/>
                </a:solidFill>
                <a:latin typeface="Calibri"/>
                <a:ea typeface="Calibri"/>
                <a:cs typeface="Calibri"/>
                <a:sym typeface="Calibri"/>
              </a:rPr>
              <a:t>’, </a:t>
            </a:r>
            <a:r>
              <a:rPr lang="en-US" sz="2000" b="1" i="1" u="none" dirty="0" err="1">
                <a:solidFill>
                  <a:srgbClr val="FF0000"/>
                </a:solidFill>
                <a:latin typeface="Calibri"/>
                <a:ea typeface="Calibri"/>
                <a:cs typeface="Calibri"/>
                <a:sym typeface="Calibri"/>
              </a:rPr>
              <a:t>min_periods</a:t>
            </a:r>
            <a:r>
              <a:rPr lang="en-US" sz="2000" b="1" i="1" u="none" dirty="0">
                <a:solidFill>
                  <a:srgbClr val="FF0000"/>
                </a:solidFill>
                <a:latin typeface="Calibri"/>
                <a:ea typeface="Calibri"/>
                <a:cs typeface="Calibri"/>
                <a:sym typeface="Calibri"/>
              </a:rPr>
              <a:t>=1) </a:t>
            </a:r>
            <a:endParaRPr sz="2000" b="1" i="1" u="none" dirty="0">
              <a:solidFill>
                <a:srgbClr val="FF0000"/>
              </a:solidFill>
              <a:latin typeface="Calibri"/>
              <a:ea typeface="Calibri"/>
              <a:cs typeface="Calibri"/>
              <a:sym typeface="Calibri"/>
            </a:endParaRPr>
          </a:p>
          <a:p>
            <a:pPr marL="303212" marR="0" lvl="0" indent="-303212" algn="l" rtl="0">
              <a:lnSpc>
                <a:spcPct val="100000"/>
              </a:lnSpc>
              <a:spcBef>
                <a:spcPts val="400"/>
              </a:spcBef>
              <a:spcAft>
                <a:spcPts val="0"/>
              </a:spcAft>
              <a:buClr>
                <a:srgbClr val="FF0000"/>
              </a:buClr>
              <a:buSzPts val="2000"/>
              <a:buFont typeface="Arial"/>
              <a:buNone/>
            </a:pPr>
            <a:r>
              <a:rPr lang="en-US" sz="2000" b="0" i="1" u="none" dirty="0">
                <a:solidFill>
                  <a:srgbClr val="FF0000"/>
                </a:solidFill>
                <a:latin typeface="Calibri"/>
                <a:ea typeface="Calibri"/>
                <a:cs typeface="Calibri"/>
                <a:sym typeface="Calibri"/>
              </a:rPr>
              <a:t>     </a:t>
            </a:r>
            <a:r>
              <a:rPr lang="en-US" sz="2000" b="1" i="1" u="none" dirty="0">
                <a:solidFill>
                  <a:schemeClr val="dk1"/>
                </a:solidFill>
                <a:latin typeface="Calibri"/>
                <a:ea typeface="Calibri"/>
                <a:cs typeface="Calibri"/>
                <a:sym typeface="Calibri"/>
              </a:rPr>
              <a:t>Example:</a:t>
            </a:r>
            <a:r>
              <a:rPr lang="en-US" sz="2000" b="1" i="0" u="none" dirty="0">
                <a:solidFill>
                  <a:schemeClr val="dk1"/>
                </a:solidFill>
                <a:latin typeface="Calibri"/>
                <a:ea typeface="Calibri"/>
                <a:cs typeface="Calibri"/>
                <a:sym typeface="Calibri"/>
              </a:rPr>
              <a:t> </a:t>
            </a:r>
            <a:r>
              <a:rPr lang="en-US" sz="2000" b="1" i="0" u="none" dirty="0" err="1">
                <a:solidFill>
                  <a:srgbClr val="FF0000"/>
                </a:solidFill>
                <a:latin typeface="Calibri"/>
                <a:ea typeface="Calibri"/>
                <a:cs typeface="Calibri"/>
                <a:sym typeface="Calibri"/>
              </a:rPr>
              <a:t>toyotadf.corr</a:t>
            </a:r>
            <a:r>
              <a:rPr lang="en-US" sz="2000" b="1" i="0" u="none" dirty="0">
                <a:solidFill>
                  <a:srgbClr val="FF0000"/>
                </a:solidFill>
                <a:latin typeface="Calibri"/>
                <a:ea typeface="Calibri"/>
                <a:cs typeface="Calibri"/>
                <a:sym typeface="Calibri"/>
              </a:rPr>
              <a:t>()</a:t>
            </a:r>
            <a:endParaRPr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49"/>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Correlation</a:t>
            </a:r>
            <a:endParaRPr/>
          </a:p>
        </p:txBody>
      </p:sp>
      <p:sp>
        <p:nvSpPr>
          <p:cNvPr id="1078" name="Google Shape;1078;p149"/>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dataframe.corr()</a:t>
            </a:r>
            <a:r>
              <a:rPr lang="en-US" sz="2000" b="0" i="0" u="none">
                <a:solidFill>
                  <a:schemeClr val="dk1"/>
                </a:solidFill>
                <a:latin typeface="Calibri"/>
                <a:ea typeface="Calibri"/>
                <a:cs typeface="Calibri"/>
                <a:sym typeface="Calibri"/>
              </a:rPr>
              <a:t> is used to find the pairwise correlation of all columns in Dataset.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Any </a:t>
            </a:r>
            <a:r>
              <a:rPr lang="en-US" sz="2000" b="0" i="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NaN </a:t>
            </a:r>
            <a:r>
              <a:rPr lang="en-US" sz="2000" b="0" i="0" u="none">
                <a:solidFill>
                  <a:schemeClr val="dk1"/>
                </a:solidFill>
                <a:latin typeface="Calibri"/>
                <a:ea typeface="Calibri"/>
                <a:cs typeface="Calibri"/>
                <a:sym typeface="Calibri"/>
              </a:rPr>
              <a:t>values are automatically excluded.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Any non-numeric data type or columns i.e., categorical data type in the Dataframe/Dataset are ignored.</a:t>
            </a:r>
            <a:endParaRPr/>
          </a:p>
          <a:p>
            <a:pPr marL="303212" marR="0" lvl="0" indent="-303212" algn="l" rtl="0">
              <a:lnSpc>
                <a:spcPct val="100000"/>
              </a:lnSpc>
              <a:spcBef>
                <a:spcPts val="400"/>
              </a:spcBef>
              <a:spcAft>
                <a:spcPts val="0"/>
              </a:spcAft>
              <a:buClr>
                <a:schemeClr val="dk1"/>
              </a:buClr>
              <a:buSzPts val="2000"/>
              <a:buFont typeface="Arial"/>
              <a:buNone/>
            </a:pPr>
            <a:r>
              <a:rPr lang="en-US" sz="2000" b="1" i="1" u="none">
                <a:solidFill>
                  <a:schemeClr val="dk1"/>
                </a:solidFill>
                <a:latin typeface="Calibri"/>
                <a:ea typeface="Calibri"/>
                <a:cs typeface="Calibri"/>
                <a:sym typeface="Calibri"/>
              </a:rPr>
              <a:t>      Syntax:</a:t>
            </a:r>
            <a:r>
              <a:rPr lang="en-US" sz="2000" b="0" i="1" u="none">
                <a:solidFill>
                  <a:schemeClr val="dk1"/>
                </a:solidFill>
                <a:latin typeface="Calibri"/>
                <a:ea typeface="Calibri"/>
                <a:cs typeface="Calibri"/>
                <a:sym typeface="Calibri"/>
              </a:rPr>
              <a:t> </a:t>
            </a:r>
            <a:r>
              <a:rPr lang="en-US" sz="2000" b="1" i="1" u="none">
                <a:solidFill>
                  <a:srgbClr val="FF0000"/>
                </a:solidFill>
                <a:latin typeface="Calibri"/>
                <a:ea typeface="Calibri"/>
                <a:cs typeface="Calibri"/>
                <a:sym typeface="Calibri"/>
              </a:rPr>
              <a:t>DataFrame.corr(self, method=’pearson’, min_periods=1) </a:t>
            </a:r>
            <a:endParaRPr sz="2000" b="1" i="1" u="none">
              <a:solidFill>
                <a:srgbClr val="FF0000"/>
              </a:solidFill>
              <a:latin typeface="Calibri"/>
              <a:ea typeface="Calibri"/>
              <a:cs typeface="Calibri"/>
              <a:sym typeface="Calibri"/>
            </a:endParaRPr>
          </a:p>
          <a:p>
            <a:pPr marL="303212" marR="0" lvl="0" indent="-303212" algn="l" rtl="0">
              <a:lnSpc>
                <a:spcPct val="100000"/>
              </a:lnSpc>
              <a:spcBef>
                <a:spcPts val="400"/>
              </a:spcBef>
              <a:spcAft>
                <a:spcPts val="0"/>
              </a:spcAft>
              <a:buClr>
                <a:srgbClr val="FF0000"/>
              </a:buClr>
              <a:buSzPts val="2000"/>
              <a:buFont typeface="Arial"/>
              <a:buNone/>
            </a:pPr>
            <a:r>
              <a:rPr lang="en-US" sz="2000" b="0" i="1" u="none">
                <a:solidFill>
                  <a:srgbClr val="FF0000"/>
                </a:solidFill>
                <a:latin typeface="Calibri"/>
                <a:ea typeface="Calibri"/>
                <a:cs typeface="Calibri"/>
                <a:sym typeface="Calibri"/>
              </a:rPr>
              <a:t>     </a:t>
            </a:r>
            <a:r>
              <a:rPr lang="en-US" sz="2000" b="1" i="1" u="none">
                <a:solidFill>
                  <a:schemeClr val="dk1"/>
                </a:solidFill>
                <a:latin typeface="Calibri"/>
                <a:ea typeface="Calibri"/>
                <a:cs typeface="Calibri"/>
                <a:sym typeface="Calibri"/>
              </a:rPr>
              <a:t>Example:</a:t>
            </a:r>
            <a:r>
              <a:rPr lang="en-US" sz="2000" b="1" i="0" u="none">
                <a:solidFill>
                  <a:schemeClr val="dk1"/>
                </a:solidFill>
                <a:latin typeface="Calibri"/>
                <a:ea typeface="Calibri"/>
                <a:cs typeface="Calibri"/>
                <a:sym typeface="Calibri"/>
              </a:rPr>
              <a:t> </a:t>
            </a:r>
            <a:r>
              <a:rPr lang="en-US" sz="2000" b="1" i="0" u="none">
                <a:solidFill>
                  <a:srgbClr val="FF0000"/>
                </a:solidFill>
                <a:latin typeface="Calibri"/>
                <a:ea typeface="Calibri"/>
                <a:cs typeface="Calibri"/>
                <a:sym typeface="Calibri"/>
              </a:rPr>
              <a:t>toyotadf.corr()</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150"/>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Correlation </a:t>
            </a:r>
            <a:endParaRPr/>
          </a:p>
        </p:txBody>
      </p:sp>
      <p:sp>
        <p:nvSpPr>
          <p:cNvPr id="1101" name="Google Shape;1101;p150"/>
          <p:cNvSpPr txBox="1">
            <a:spLocks noGrp="1"/>
          </p:cNvSpPr>
          <p:nvPr>
            <p:ph idx="1"/>
          </p:nvPr>
        </p:nvSpPr>
        <p:spPr>
          <a:xfrm>
            <a:off x="457200" y="1104900"/>
            <a:ext cx="8229600" cy="4419600"/>
          </a:xfrm>
          <a:prstGeom prst="rect">
            <a:avLst/>
          </a:prstGeom>
          <a:noFill/>
          <a:ln>
            <a:noFill/>
          </a:ln>
        </p:spPr>
        <p:txBody>
          <a:bodyPr spcFirstLastPara="1" wrap="square" lIns="81025" tIns="40500" rIns="81025" bIns="40500" anchor="t" anchorCtr="0">
            <a:noAutofit/>
          </a:bodyPr>
          <a:lstStyle/>
          <a:p>
            <a:pPr marL="303213" marR="0" lvl="0" indent="-125413" algn="l" rtl="0">
              <a:spcBef>
                <a:spcPts val="0"/>
              </a:spcBef>
              <a:spcAft>
                <a:spcPts val="0"/>
              </a:spcAft>
              <a:buClr>
                <a:schemeClr val="dk1"/>
              </a:buClr>
              <a:buSzPts val="2800"/>
              <a:buFont typeface="Arial"/>
              <a:buNone/>
            </a:pPr>
            <a:endParaRPr sz="2800" dirty="0">
              <a:solidFill>
                <a:schemeClr val="dk1"/>
              </a:solidFill>
              <a:latin typeface="Calibri"/>
              <a:ea typeface="Calibri"/>
              <a:cs typeface="Calibri"/>
              <a:sym typeface="Calibri"/>
            </a:endParaRPr>
          </a:p>
        </p:txBody>
      </p:sp>
      <p:pic>
        <p:nvPicPr>
          <p:cNvPr id="1085" name="Google Shape;1085;p150"/>
          <p:cNvPicPr preferRelativeResize="0"/>
          <p:nvPr/>
        </p:nvPicPr>
        <p:blipFill rotWithShape="1">
          <a:blip r:embed="rId3">
            <a:alphaModFix/>
          </a:blip>
          <a:srcRect/>
          <a:stretch/>
        </p:blipFill>
        <p:spPr>
          <a:xfrm>
            <a:off x="1150937" y="2670175"/>
            <a:ext cx="5618162" cy="2417762"/>
          </a:xfrm>
          <a:prstGeom prst="rect">
            <a:avLst/>
          </a:prstGeom>
          <a:noFill/>
          <a:ln w="9525" cap="flat" cmpd="sng">
            <a:solidFill>
              <a:srgbClr val="00B0F0"/>
            </a:solidFill>
            <a:prstDash val="solid"/>
            <a:miter lim="800000"/>
            <a:headEnd type="none" w="sm" len="sm"/>
            <a:tailEnd type="none" w="sm" len="sm"/>
          </a:ln>
        </p:spPr>
      </p:pic>
      <p:sp>
        <p:nvSpPr>
          <p:cNvPr id="1086" name="Google Shape;1086;p150"/>
          <p:cNvSpPr txBox="1"/>
          <p:nvPr/>
        </p:nvSpPr>
        <p:spPr>
          <a:xfrm>
            <a:off x="2090737" y="3238500"/>
            <a:ext cx="563562" cy="200025"/>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87" name="Google Shape;1087;p150"/>
          <p:cNvSpPr txBox="1"/>
          <p:nvPr/>
        </p:nvSpPr>
        <p:spPr>
          <a:xfrm>
            <a:off x="2670175" y="3486150"/>
            <a:ext cx="563562" cy="198437"/>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88" name="Google Shape;1088;p150"/>
          <p:cNvSpPr txBox="1"/>
          <p:nvPr/>
        </p:nvSpPr>
        <p:spPr>
          <a:xfrm>
            <a:off x="3248025" y="3700462"/>
            <a:ext cx="565150" cy="198437"/>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89" name="Google Shape;1089;p150"/>
          <p:cNvSpPr txBox="1"/>
          <p:nvPr/>
        </p:nvSpPr>
        <p:spPr>
          <a:xfrm>
            <a:off x="3816350" y="3902075"/>
            <a:ext cx="563562" cy="200025"/>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0" name="Google Shape;1090;p150"/>
          <p:cNvSpPr txBox="1"/>
          <p:nvPr/>
        </p:nvSpPr>
        <p:spPr>
          <a:xfrm>
            <a:off x="4384675" y="4138612"/>
            <a:ext cx="563562" cy="200025"/>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1" name="Google Shape;1091;p150"/>
          <p:cNvSpPr txBox="1"/>
          <p:nvPr/>
        </p:nvSpPr>
        <p:spPr>
          <a:xfrm>
            <a:off x="4995862" y="4364037"/>
            <a:ext cx="563562" cy="198437"/>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2" name="Google Shape;1092;p150"/>
          <p:cNvSpPr txBox="1"/>
          <p:nvPr/>
        </p:nvSpPr>
        <p:spPr>
          <a:xfrm>
            <a:off x="5564187" y="4598987"/>
            <a:ext cx="563562" cy="200025"/>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3" name="Google Shape;1093;p150"/>
          <p:cNvSpPr txBox="1"/>
          <p:nvPr/>
        </p:nvSpPr>
        <p:spPr>
          <a:xfrm>
            <a:off x="6142037" y="4802187"/>
            <a:ext cx="565150" cy="200025"/>
          </a:xfrm>
          <a:prstGeom prst="rect">
            <a:avLst/>
          </a:prstGeom>
          <a:solidFill>
            <a:schemeClr val="accent1">
              <a:alpha val="17254"/>
            </a:scheme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4" name="Google Shape;1094;p150"/>
          <p:cNvSpPr txBox="1"/>
          <p:nvPr/>
        </p:nvSpPr>
        <p:spPr>
          <a:xfrm>
            <a:off x="2690812" y="3243262"/>
            <a:ext cx="565150" cy="198437"/>
          </a:xfrm>
          <a:prstGeom prst="rect">
            <a:avLst/>
          </a:prstGeom>
          <a:solidFill>
            <a:srgbClr val="7030A0">
              <a:alpha val="17254"/>
            </a:srgb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5" name="Google Shape;1095;p150"/>
          <p:cNvSpPr txBox="1"/>
          <p:nvPr/>
        </p:nvSpPr>
        <p:spPr>
          <a:xfrm>
            <a:off x="6942137" y="2646362"/>
            <a:ext cx="1939925" cy="69215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7030A0"/>
              </a:buClr>
              <a:buSzPts val="1200"/>
              <a:buFont typeface="Calibri"/>
              <a:buNone/>
            </a:pPr>
            <a:r>
              <a:rPr lang="en-US" sz="1200" b="0" i="0" u="none">
                <a:solidFill>
                  <a:srgbClr val="7030A0"/>
                </a:solidFill>
                <a:latin typeface="Calibri"/>
                <a:ea typeface="Calibri"/>
                <a:cs typeface="Calibri"/>
                <a:sym typeface="Calibri"/>
              </a:rPr>
              <a:t>A strong negative correlation between Age and Price</a:t>
            </a:r>
            <a:endParaRPr/>
          </a:p>
        </p:txBody>
      </p:sp>
      <p:sp>
        <p:nvSpPr>
          <p:cNvPr id="1096" name="Google Shape;1096;p150"/>
          <p:cNvSpPr txBox="1"/>
          <p:nvPr/>
        </p:nvSpPr>
        <p:spPr>
          <a:xfrm>
            <a:off x="3248025" y="3246437"/>
            <a:ext cx="565150" cy="198437"/>
          </a:xfrm>
          <a:prstGeom prst="rect">
            <a:avLst/>
          </a:prstGeom>
          <a:solidFill>
            <a:srgbClr val="C63113">
              <a:alpha val="17254"/>
            </a:srgb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7" name="Google Shape;1097;p150"/>
          <p:cNvSpPr txBox="1"/>
          <p:nvPr/>
        </p:nvSpPr>
        <p:spPr>
          <a:xfrm>
            <a:off x="6978650" y="3800475"/>
            <a:ext cx="1939925" cy="692150"/>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CC0066"/>
              </a:buClr>
              <a:buSzPts val="1200"/>
              <a:buFont typeface="Calibri"/>
              <a:buNone/>
            </a:pPr>
            <a:r>
              <a:rPr lang="en-US" sz="1200" b="0" i="0" u="none">
                <a:solidFill>
                  <a:srgbClr val="CC0066"/>
                </a:solidFill>
                <a:latin typeface="Calibri"/>
                <a:ea typeface="Calibri"/>
                <a:cs typeface="Calibri"/>
                <a:sym typeface="Calibri"/>
              </a:rPr>
              <a:t>A Fair negative correlation between KM and Price</a:t>
            </a:r>
            <a:endParaRPr/>
          </a:p>
        </p:txBody>
      </p:sp>
      <p:sp>
        <p:nvSpPr>
          <p:cNvPr id="1098" name="Google Shape;1098;p150"/>
          <p:cNvSpPr txBox="1"/>
          <p:nvPr/>
        </p:nvSpPr>
        <p:spPr>
          <a:xfrm>
            <a:off x="6164262" y="3254375"/>
            <a:ext cx="565150" cy="198437"/>
          </a:xfrm>
          <a:prstGeom prst="rect">
            <a:avLst/>
          </a:prstGeom>
          <a:solidFill>
            <a:srgbClr val="92D050">
              <a:alpha val="17254"/>
            </a:srgb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099" name="Google Shape;1099;p150"/>
          <p:cNvSpPr txBox="1"/>
          <p:nvPr/>
        </p:nvSpPr>
        <p:spPr>
          <a:xfrm>
            <a:off x="2662237" y="3678237"/>
            <a:ext cx="563562" cy="198437"/>
          </a:xfrm>
          <a:prstGeom prst="rect">
            <a:avLst/>
          </a:prstGeom>
          <a:solidFill>
            <a:srgbClr val="92D050">
              <a:alpha val="17254"/>
            </a:srgbClr>
          </a:solidFill>
          <a:ln w="25400" cap="flat" cmpd="sng">
            <a:solidFill>
              <a:srgbClr val="2A7F81"/>
            </a:solidFill>
            <a:prstDash val="solid"/>
            <a:round/>
            <a:headEnd type="none" w="sm" len="sm"/>
            <a:tailEnd type="none" w="sm" len="sm"/>
          </a:ln>
        </p:spPr>
        <p:txBody>
          <a:bodyPr spcFirstLastPara="1" wrap="square" lIns="68550" tIns="34275" rIns="68550" bIns="34275"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1100" name="Google Shape;1100;p150"/>
          <p:cNvSpPr txBox="1"/>
          <p:nvPr/>
        </p:nvSpPr>
        <p:spPr>
          <a:xfrm>
            <a:off x="6975475" y="3160712"/>
            <a:ext cx="1966912" cy="415925"/>
          </a:xfrm>
          <a:prstGeom prst="rect">
            <a:avLst/>
          </a:prstGeom>
          <a:noFill/>
          <a:ln>
            <a:noFill/>
          </a:ln>
        </p:spPr>
        <p:txBody>
          <a:bodyPr spcFirstLastPara="1" wrap="square" lIns="68550" tIns="34275" rIns="68550" bIns="34275" anchor="t" anchorCtr="0">
            <a:noAutofit/>
          </a:bodyPr>
          <a:lstStyle/>
          <a:p>
            <a:pPr marL="0" marR="0" lvl="0" indent="0" algn="l" rtl="0">
              <a:lnSpc>
                <a:spcPct val="100000"/>
              </a:lnSpc>
              <a:spcBef>
                <a:spcPts val="0"/>
              </a:spcBef>
              <a:spcAft>
                <a:spcPts val="0"/>
              </a:spcAft>
              <a:buClr>
                <a:srgbClr val="00B050"/>
              </a:buClr>
              <a:buSzPts val="1200"/>
              <a:buFont typeface="Calibri"/>
              <a:buNone/>
            </a:pPr>
            <a:r>
              <a:rPr lang="en-US" sz="1200" b="0" i="0" u="none">
                <a:solidFill>
                  <a:srgbClr val="00B050"/>
                </a:solidFill>
                <a:latin typeface="Calibri"/>
                <a:ea typeface="Calibri"/>
                <a:cs typeface="Calibri"/>
                <a:sym typeface="Calibri"/>
              </a:rPr>
              <a:t>A Fair positive correlation between Weight and Price </a:t>
            </a:r>
            <a:endParaRPr sz="1200" b="0" i="0" u="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B050"/>
              </a:buClr>
              <a:buSzPts val="1200"/>
              <a:buFont typeface="Calibri"/>
              <a:buNone/>
            </a:pPr>
            <a:r>
              <a:rPr lang="en-US" sz="1200" b="0" i="0" u="none">
                <a:solidFill>
                  <a:srgbClr val="00B050"/>
                </a:solidFill>
                <a:latin typeface="Calibri"/>
                <a:ea typeface="Calibri"/>
                <a:cs typeface="Calibri"/>
                <a:sym typeface="Calibri"/>
              </a:rPr>
              <a:t>&amp; KM and Age</a:t>
            </a:r>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5"/>
                                        </p:tgtEl>
                                        <p:attrNameLst>
                                          <p:attrName>style.visibility</p:attrName>
                                        </p:attrNameLst>
                                      </p:cBhvr>
                                      <p:to>
                                        <p:strVal val="visible"/>
                                      </p:to>
                                    </p:set>
                                    <p:animEffect transition="in" filter="fade">
                                      <p:cBhvr>
                                        <p:cTn id="7" dur="500"/>
                                        <p:tgtEl>
                                          <p:spTgt spid="10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6"/>
                                        </p:tgtEl>
                                        <p:attrNameLst>
                                          <p:attrName>style.visibility</p:attrName>
                                        </p:attrNameLst>
                                      </p:cBhvr>
                                      <p:to>
                                        <p:strVal val="visible"/>
                                      </p:to>
                                    </p:set>
                                    <p:animEffect transition="in" filter="fade">
                                      <p:cBhvr>
                                        <p:cTn id="12" dur="2000"/>
                                        <p:tgtEl>
                                          <p:spTgt spid="1086"/>
                                        </p:tgtEl>
                                      </p:cBhvr>
                                    </p:animEffect>
                                  </p:childTnLst>
                                </p:cTn>
                              </p:par>
                              <p:par>
                                <p:cTn id="13" presetID="10" presetClass="entr" presetSubtype="0" fill="hold" nodeType="withEffect">
                                  <p:stCondLst>
                                    <p:cond delay="0"/>
                                  </p:stCondLst>
                                  <p:childTnLst>
                                    <p:set>
                                      <p:cBhvr>
                                        <p:cTn id="14" dur="1" fill="hold">
                                          <p:stCondLst>
                                            <p:cond delay="0"/>
                                          </p:stCondLst>
                                        </p:cTn>
                                        <p:tgtEl>
                                          <p:spTgt spid="1087"/>
                                        </p:tgtEl>
                                        <p:attrNameLst>
                                          <p:attrName>style.visibility</p:attrName>
                                        </p:attrNameLst>
                                      </p:cBhvr>
                                      <p:to>
                                        <p:strVal val="visible"/>
                                      </p:to>
                                    </p:set>
                                    <p:animEffect transition="in" filter="fade">
                                      <p:cBhvr>
                                        <p:cTn id="15" dur="2000"/>
                                        <p:tgtEl>
                                          <p:spTgt spid="1087"/>
                                        </p:tgtEl>
                                      </p:cBhvr>
                                    </p:animEffect>
                                  </p:childTnLst>
                                </p:cTn>
                              </p:par>
                              <p:par>
                                <p:cTn id="16" presetID="10" presetClass="entr" presetSubtype="0" fill="hold" nodeType="withEffect">
                                  <p:stCondLst>
                                    <p:cond delay="0"/>
                                  </p:stCondLst>
                                  <p:childTnLst>
                                    <p:set>
                                      <p:cBhvr>
                                        <p:cTn id="17" dur="1" fill="hold">
                                          <p:stCondLst>
                                            <p:cond delay="0"/>
                                          </p:stCondLst>
                                        </p:cTn>
                                        <p:tgtEl>
                                          <p:spTgt spid="1088"/>
                                        </p:tgtEl>
                                        <p:attrNameLst>
                                          <p:attrName>style.visibility</p:attrName>
                                        </p:attrNameLst>
                                      </p:cBhvr>
                                      <p:to>
                                        <p:strVal val="visible"/>
                                      </p:to>
                                    </p:set>
                                    <p:animEffect transition="in" filter="fade">
                                      <p:cBhvr>
                                        <p:cTn id="18" dur="2000"/>
                                        <p:tgtEl>
                                          <p:spTgt spid="1088"/>
                                        </p:tgtEl>
                                      </p:cBhvr>
                                    </p:animEffect>
                                  </p:childTnLst>
                                </p:cTn>
                              </p:par>
                              <p:par>
                                <p:cTn id="19" presetID="10" presetClass="entr" presetSubtype="0" fill="hold" nodeType="withEffect">
                                  <p:stCondLst>
                                    <p:cond delay="0"/>
                                  </p:stCondLst>
                                  <p:childTnLst>
                                    <p:set>
                                      <p:cBhvr>
                                        <p:cTn id="20" dur="1" fill="hold">
                                          <p:stCondLst>
                                            <p:cond delay="0"/>
                                          </p:stCondLst>
                                        </p:cTn>
                                        <p:tgtEl>
                                          <p:spTgt spid="1089"/>
                                        </p:tgtEl>
                                        <p:attrNameLst>
                                          <p:attrName>style.visibility</p:attrName>
                                        </p:attrNameLst>
                                      </p:cBhvr>
                                      <p:to>
                                        <p:strVal val="visible"/>
                                      </p:to>
                                    </p:set>
                                    <p:animEffect transition="in" filter="fade">
                                      <p:cBhvr>
                                        <p:cTn id="21" dur="2000"/>
                                        <p:tgtEl>
                                          <p:spTgt spid="1089"/>
                                        </p:tgtEl>
                                      </p:cBhvr>
                                    </p:animEffect>
                                  </p:childTnLst>
                                </p:cTn>
                              </p:par>
                              <p:par>
                                <p:cTn id="22" presetID="10" presetClass="entr" presetSubtype="0" fill="hold" nodeType="withEffect">
                                  <p:stCondLst>
                                    <p:cond delay="0"/>
                                  </p:stCondLst>
                                  <p:childTnLst>
                                    <p:set>
                                      <p:cBhvr>
                                        <p:cTn id="23" dur="1" fill="hold">
                                          <p:stCondLst>
                                            <p:cond delay="0"/>
                                          </p:stCondLst>
                                        </p:cTn>
                                        <p:tgtEl>
                                          <p:spTgt spid="1090"/>
                                        </p:tgtEl>
                                        <p:attrNameLst>
                                          <p:attrName>style.visibility</p:attrName>
                                        </p:attrNameLst>
                                      </p:cBhvr>
                                      <p:to>
                                        <p:strVal val="visible"/>
                                      </p:to>
                                    </p:set>
                                    <p:animEffect transition="in" filter="fade">
                                      <p:cBhvr>
                                        <p:cTn id="24" dur="2000"/>
                                        <p:tgtEl>
                                          <p:spTgt spid="1090"/>
                                        </p:tgtEl>
                                      </p:cBhvr>
                                    </p:animEffect>
                                  </p:childTnLst>
                                </p:cTn>
                              </p:par>
                              <p:par>
                                <p:cTn id="25" presetID="10" presetClass="entr" presetSubtype="0" fill="hold" nodeType="withEffect">
                                  <p:stCondLst>
                                    <p:cond delay="0"/>
                                  </p:stCondLst>
                                  <p:childTnLst>
                                    <p:set>
                                      <p:cBhvr>
                                        <p:cTn id="26" dur="1" fill="hold">
                                          <p:stCondLst>
                                            <p:cond delay="0"/>
                                          </p:stCondLst>
                                        </p:cTn>
                                        <p:tgtEl>
                                          <p:spTgt spid="1091"/>
                                        </p:tgtEl>
                                        <p:attrNameLst>
                                          <p:attrName>style.visibility</p:attrName>
                                        </p:attrNameLst>
                                      </p:cBhvr>
                                      <p:to>
                                        <p:strVal val="visible"/>
                                      </p:to>
                                    </p:set>
                                    <p:animEffect transition="in" filter="fade">
                                      <p:cBhvr>
                                        <p:cTn id="27" dur="2000"/>
                                        <p:tgtEl>
                                          <p:spTgt spid="1091"/>
                                        </p:tgtEl>
                                      </p:cBhvr>
                                    </p:animEffect>
                                  </p:childTnLst>
                                </p:cTn>
                              </p:par>
                              <p:par>
                                <p:cTn id="28" presetID="10" presetClass="entr" presetSubtype="0" fill="hold" nodeType="withEffect">
                                  <p:stCondLst>
                                    <p:cond delay="0"/>
                                  </p:stCondLst>
                                  <p:childTnLst>
                                    <p:set>
                                      <p:cBhvr>
                                        <p:cTn id="29" dur="1" fill="hold">
                                          <p:stCondLst>
                                            <p:cond delay="0"/>
                                          </p:stCondLst>
                                        </p:cTn>
                                        <p:tgtEl>
                                          <p:spTgt spid="1092"/>
                                        </p:tgtEl>
                                        <p:attrNameLst>
                                          <p:attrName>style.visibility</p:attrName>
                                        </p:attrNameLst>
                                      </p:cBhvr>
                                      <p:to>
                                        <p:strVal val="visible"/>
                                      </p:to>
                                    </p:set>
                                    <p:animEffect transition="in" filter="fade">
                                      <p:cBhvr>
                                        <p:cTn id="30" dur="2000"/>
                                        <p:tgtEl>
                                          <p:spTgt spid="1092"/>
                                        </p:tgtEl>
                                      </p:cBhvr>
                                    </p:animEffect>
                                  </p:childTnLst>
                                </p:cTn>
                              </p:par>
                              <p:par>
                                <p:cTn id="31" presetID="10" presetClass="entr" presetSubtype="0" fill="hold" nodeType="withEffect">
                                  <p:stCondLst>
                                    <p:cond delay="0"/>
                                  </p:stCondLst>
                                  <p:childTnLst>
                                    <p:set>
                                      <p:cBhvr>
                                        <p:cTn id="32" dur="1" fill="hold">
                                          <p:stCondLst>
                                            <p:cond delay="0"/>
                                          </p:stCondLst>
                                        </p:cTn>
                                        <p:tgtEl>
                                          <p:spTgt spid="1093"/>
                                        </p:tgtEl>
                                        <p:attrNameLst>
                                          <p:attrName>style.visibility</p:attrName>
                                        </p:attrNameLst>
                                      </p:cBhvr>
                                      <p:to>
                                        <p:strVal val="visible"/>
                                      </p:to>
                                    </p:set>
                                    <p:animEffect transition="in" filter="fade">
                                      <p:cBhvr>
                                        <p:cTn id="33" dur="2000"/>
                                        <p:tgtEl>
                                          <p:spTgt spid="109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94"/>
                                        </p:tgtEl>
                                        <p:attrNameLst>
                                          <p:attrName>style.visibility</p:attrName>
                                        </p:attrNameLst>
                                      </p:cBhvr>
                                      <p:to>
                                        <p:strVal val="visible"/>
                                      </p:to>
                                    </p:set>
                                    <p:animEffect transition="in" filter="fade">
                                      <p:cBhvr>
                                        <p:cTn id="38" dur="2000"/>
                                        <p:tgtEl>
                                          <p:spTgt spid="109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95"/>
                                        </p:tgtEl>
                                        <p:attrNameLst>
                                          <p:attrName>style.visibility</p:attrName>
                                        </p:attrNameLst>
                                      </p:cBhvr>
                                      <p:to>
                                        <p:strVal val="visible"/>
                                      </p:to>
                                    </p:set>
                                    <p:animEffect transition="in" filter="fade">
                                      <p:cBhvr>
                                        <p:cTn id="43" dur="500"/>
                                        <p:tgtEl>
                                          <p:spTgt spid="109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96"/>
                                        </p:tgtEl>
                                        <p:attrNameLst>
                                          <p:attrName>style.visibility</p:attrName>
                                        </p:attrNameLst>
                                      </p:cBhvr>
                                      <p:to>
                                        <p:strVal val="visible"/>
                                      </p:to>
                                    </p:set>
                                    <p:animEffect transition="in" filter="fade">
                                      <p:cBhvr>
                                        <p:cTn id="48" dur="2000"/>
                                        <p:tgtEl>
                                          <p:spTgt spid="1096"/>
                                        </p:tgtEl>
                                      </p:cBhvr>
                                    </p:animEffect>
                                  </p:childTnLst>
                                </p:cTn>
                              </p:par>
                              <p:par>
                                <p:cTn id="49" presetID="1" presetClass="exit" presetSubtype="0" fill="hold" nodeType="withEffect">
                                  <p:stCondLst>
                                    <p:cond delay="0"/>
                                  </p:stCondLst>
                                  <p:childTnLst>
                                    <p:set>
                                      <p:cBhvr>
                                        <p:cTn id="50" dur="1" fill="hold">
                                          <p:stCondLst>
                                            <p:cond delay="1"/>
                                          </p:stCondLst>
                                        </p:cTn>
                                        <p:tgtEl>
                                          <p:spTgt spid="109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97"/>
                                        </p:tgtEl>
                                        <p:attrNameLst>
                                          <p:attrName>style.visibility</p:attrName>
                                        </p:attrNameLst>
                                      </p:cBhvr>
                                      <p:to>
                                        <p:strVal val="visible"/>
                                      </p:to>
                                    </p:set>
                                    <p:animEffect transition="in" filter="fade">
                                      <p:cBhvr>
                                        <p:cTn id="55" dur="500"/>
                                        <p:tgtEl>
                                          <p:spTgt spid="109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98"/>
                                        </p:tgtEl>
                                        <p:attrNameLst>
                                          <p:attrName>style.visibility</p:attrName>
                                        </p:attrNameLst>
                                      </p:cBhvr>
                                      <p:to>
                                        <p:strVal val="visible"/>
                                      </p:to>
                                    </p:set>
                                    <p:animEffect transition="in" filter="fade">
                                      <p:cBhvr>
                                        <p:cTn id="60" dur="2000"/>
                                        <p:tgtEl>
                                          <p:spTgt spid="1098"/>
                                        </p:tgtEl>
                                      </p:cBhvr>
                                    </p:animEffect>
                                  </p:childTnLst>
                                </p:cTn>
                              </p:par>
                              <p:par>
                                <p:cTn id="61" presetID="10" presetClass="entr" presetSubtype="0" fill="hold" nodeType="withEffect">
                                  <p:stCondLst>
                                    <p:cond delay="0"/>
                                  </p:stCondLst>
                                  <p:childTnLst>
                                    <p:set>
                                      <p:cBhvr>
                                        <p:cTn id="62" dur="1" fill="hold">
                                          <p:stCondLst>
                                            <p:cond delay="0"/>
                                          </p:stCondLst>
                                        </p:cTn>
                                        <p:tgtEl>
                                          <p:spTgt spid="1099"/>
                                        </p:tgtEl>
                                        <p:attrNameLst>
                                          <p:attrName>style.visibility</p:attrName>
                                        </p:attrNameLst>
                                      </p:cBhvr>
                                      <p:to>
                                        <p:strVal val="visible"/>
                                      </p:to>
                                    </p:set>
                                    <p:animEffect transition="in" filter="fade">
                                      <p:cBhvr>
                                        <p:cTn id="63" dur="2000"/>
                                        <p:tgtEl>
                                          <p:spTgt spid="1099"/>
                                        </p:tgtEl>
                                      </p:cBhvr>
                                    </p:animEffect>
                                  </p:childTnLst>
                                </p:cTn>
                              </p:par>
                              <p:par>
                                <p:cTn id="64" presetID="1" presetClass="exit" presetSubtype="0" fill="hold" nodeType="withEffect">
                                  <p:stCondLst>
                                    <p:cond delay="0"/>
                                  </p:stCondLst>
                                  <p:childTnLst>
                                    <p:set>
                                      <p:cBhvr>
                                        <p:cTn id="65" dur="1" fill="hold">
                                          <p:stCondLst>
                                            <p:cond delay="1"/>
                                          </p:stCondLst>
                                        </p:cTn>
                                        <p:tgtEl>
                                          <p:spTgt spid="1097"/>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100"/>
                                        </p:tgtEl>
                                        <p:attrNameLst>
                                          <p:attrName>style.visibility</p:attrName>
                                        </p:attrNameLst>
                                      </p:cBhvr>
                                      <p:to>
                                        <p:strVal val="visible"/>
                                      </p:to>
                                    </p:set>
                                    <p:animEffect transition="in" filter="fade">
                                      <p:cBhvr>
                                        <p:cTn id="70" dur="500"/>
                                        <p:tgtEl>
                                          <p:spTgt spid="1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1"/>
          <p:cNvSpPr txBox="1">
            <a:spLocks noGrp="1"/>
          </p:cNvSpPr>
          <p:nvPr>
            <p:ph type="title"/>
          </p:nvPr>
        </p:nvSpPr>
        <p:spPr>
          <a:xfrm>
            <a:off x="914400" y="114300"/>
            <a:ext cx="7620000" cy="685800"/>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Correlation – using heatmap </a:t>
            </a:r>
            <a:endParaRPr/>
          </a:p>
        </p:txBody>
      </p:sp>
      <p:pic>
        <p:nvPicPr>
          <p:cNvPr id="1107" name="Google Shape;1107;p151"/>
          <p:cNvPicPr preferRelativeResize="0">
            <a:picLocks noGrp="1"/>
          </p:cNvPicPr>
          <p:nvPr>
            <p:ph idx="1"/>
          </p:nvPr>
        </p:nvPicPr>
        <p:blipFill rotWithShape="1">
          <a:blip r:embed="rId3">
            <a:alphaModFix/>
          </a:blip>
          <a:stretch/>
        </p:blipFill>
        <p:spPr>
          <a:xfrm>
            <a:off x="2065770" y="1520825"/>
            <a:ext cx="5012459" cy="3627438"/>
          </a:xfrm>
          <a:prstGeom prst="rect">
            <a:avLst/>
          </a:prstGeom>
          <a:noFill/>
          <a:ln w="9525" cap="flat" cmpd="sng">
            <a:solidFill>
              <a:srgbClr val="00B0F0"/>
            </a:solidFill>
            <a:prstDash val="solid"/>
            <a:miter lim="524288"/>
            <a:headEnd type="none" w="sm" len="sm"/>
            <a:tailEnd type="none" w="sm" len="sm"/>
          </a:ln>
        </p:spPr>
      </p:pic>
      <p:pic>
        <p:nvPicPr>
          <p:cNvPr id="1108" name="Google Shape;1108;p151"/>
          <p:cNvPicPr preferRelativeResize="0"/>
          <p:nvPr/>
        </p:nvPicPr>
        <p:blipFill rotWithShape="1">
          <a:blip r:embed="rId3">
            <a:alphaModFix/>
          </a:blip>
          <a:srcRect r="19720" b="80424"/>
          <a:stretch/>
        </p:blipFill>
        <p:spPr>
          <a:xfrm>
            <a:off x="1676400" y="1104900"/>
            <a:ext cx="5545137" cy="1371600"/>
          </a:xfrm>
          <a:prstGeom prst="rect">
            <a:avLst/>
          </a:prstGeom>
          <a:noFill/>
          <a:ln w="9525" cap="flat" cmpd="sng">
            <a:solidFill>
              <a:srgbClr val="00B0F0"/>
            </a:solidFill>
            <a:prstDash val="solid"/>
            <a:miter lim="800000"/>
            <a:headEnd type="none" w="sm" len="sm"/>
            <a:tailEnd type="none" w="sm" len="sm"/>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08"/>
                                        </p:tgtEl>
                                        <p:attrNameLst>
                                          <p:attrName>style.visibility</p:attrName>
                                        </p:attrNameLst>
                                      </p:cBhvr>
                                      <p:to>
                                        <p:strVal val="visible"/>
                                      </p:to>
                                    </p:set>
                                    <p:animEffect transition="in" filter="fade">
                                      <p:cBhvr>
                                        <p:cTn id="7" dur="1000"/>
                                        <p:tgtEl>
                                          <p:spTgt spid="11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07"/>
                                        </p:tgtEl>
                                        <p:attrNameLst>
                                          <p:attrName>style.visibility</p:attrName>
                                        </p:attrNameLst>
                                      </p:cBhvr>
                                      <p:to>
                                        <p:strVal val="visible"/>
                                      </p:to>
                                    </p:set>
                                    <p:animEffect transition="in" filter="fade">
                                      <p:cBhvr>
                                        <p:cTn id="12" dur="1000"/>
                                        <p:tgtEl>
                                          <p:spTgt spid="1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12"/>
        <p:cNvGrpSpPr/>
        <p:nvPr/>
      </p:nvGrpSpPr>
      <p:grpSpPr>
        <a:xfrm>
          <a:off x="0" y="0"/>
          <a:ext cx="0" cy="0"/>
          <a:chOff x="0" y="0"/>
          <a:chExt cx="0" cy="0"/>
        </a:xfrm>
      </p:grpSpPr>
      <p:pic>
        <p:nvPicPr>
          <p:cNvPr id="1113" name="Google Shape;1113;p152"/>
          <p:cNvPicPr preferRelativeResize="0">
            <a:picLocks noGrp="1"/>
          </p:cNvPicPr>
          <p:nvPr>
            <p:ph idx="1"/>
          </p:nvPr>
        </p:nvPicPr>
        <p:blipFill rotWithShape="1">
          <a:blip r:embed="rId3">
            <a:alphaModFix/>
          </a:blip>
          <a:srcRect/>
          <a:stretch/>
        </p:blipFill>
        <p:spPr>
          <a:xfrm>
            <a:off x="914400" y="952500"/>
            <a:ext cx="7467600" cy="426720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53"/>
          <p:cNvSpPr txBox="1">
            <a:spLocks noGrp="1"/>
          </p:cNvSpPr>
          <p:nvPr>
            <p:ph type="ctrTitle"/>
          </p:nvPr>
        </p:nvSpPr>
        <p:spPr>
          <a:xfrm>
            <a:off x="1130300" y="2003779"/>
            <a:ext cx="6464300" cy="1371918"/>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dirty="0" smtClean="0">
                <a:solidFill>
                  <a:srgbClr val="002060"/>
                </a:solidFill>
                <a:latin typeface="Calibri"/>
                <a:ea typeface="Calibri"/>
                <a:cs typeface="Calibri"/>
                <a:sym typeface="Calibri"/>
              </a:rPr>
              <a:t>EDA </a:t>
            </a:r>
            <a:r>
              <a:rPr lang="en-US" sz="3900" b="0" i="0" u="none" dirty="0">
                <a:solidFill>
                  <a:srgbClr val="002060"/>
                </a:solidFill>
                <a:latin typeface="Calibri"/>
                <a:ea typeface="Calibri"/>
                <a:cs typeface="Calibri"/>
                <a:sym typeface="Calibri"/>
              </a:rPr>
              <a:t>for Categorical Variables</a:t>
            </a:r>
            <a:endParaRPr dirty="0"/>
          </a:p>
        </p:txBody>
      </p:sp>
    </p:spTree>
  </p:cSld>
  <p:clrMapOvr>
    <a:masterClrMapping/>
  </p:clrMapOvr>
  <p:transition spd="med">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154"/>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2400"/>
              <a:buFont typeface="Calibri"/>
              <a:buNone/>
            </a:pPr>
            <a:r>
              <a:rPr lang="en-US" sz="2400" b="1" i="0" u="none">
                <a:solidFill>
                  <a:srgbClr val="C00000"/>
                </a:solidFill>
                <a:latin typeface="Calibri"/>
                <a:ea typeface="Calibri"/>
                <a:cs typeface="Calibri"/>
                <a:sym typeface="Calibri"/>
              </a:rPr>
              <a:t>What is the problem with Categorical data?</a:t>
            </a:r>
            <a:endParaRPr/>
          </a:p>
        </p:txBody>
      </p:sp>
      <p:sp>
        <p:nvSpPr>
          <p:cNvPr id="1124" name="Google Shape;1124;p154"/>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400" b="0" i="0" u="none">
                <a:solidFill>
                  <a:srgbClr val="002060"/>
                </a:solidFill>
                <a:latin typeface="Calibri"/>
                <a:ea typeface="Calibri"/>
                <a:cs typeface="Calibri"/>
                <a:sym typeface="Calibri"/>
              </a:rPr>
              <a:t>Many machine learning algorithms cannot operate on label data directly.</a:t>
            </a:r>
            <a:endParaRPr sz="24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400" b="0" i="0" u="none">
                <a:solidFill>
                  <a:srgbClr val="002060"/>
                </a:solidFill>
                <a:latin typeface="Calibri"/>
                <a:ea typeface="Calibri"/>
                <a:cs typeface="Calibri"/>
                <a:sym typeface="Calibri"/>
              </a:rPr>
              <a:t>Many machine learning algorithms require all input variables and output variables to be numeric.</a:t>
            </a:r>
            <a:endParaRPr sz="24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400" b="0" i="0" u="none">
                <a:solidFill>
                  <a:srgbClr val="002060"/>
                </a:solidFill>
                <a:latin typeface="Calibri"/>
                <a:ea typeface="Calibri"/>
                <a:cs typeface="Calibri"/>
                <a:sym typeface="Calibri"/>
              </a:rPr>
              <a:t>Categorical data must be converted to a numerical form before train the model. (Regression models)</a:t>
            </a:r>
            <a:endParaRPr/>
          </a:p>
          <a:p>
            <a:pPr marL="303213" marR="0" lvl="0" indent="-150813" algn="l" rtl="0">
              <a:spcBef>
                <a:spcPts val="480"/>
              </a:spcBef>
              <a:spcAft>
                <a:spcPts val="0"/>
              </a:spcAft>
              <a:buClr>
                <a:schemeClr val="dk1"/>
              </a:buClr>
              <a:buSzPts val="2400"/>
              <a:buFont typeface="Arial"/>
              <a:buNone/>
            </a:pPr>
            <a:endParaRPr sz="2400" b="0" i="0" u="none">
              <a:solidFill>
                <a:srgbClr val="002060"/>
              </a:solidFill>
              <a:latin typeface="Calibri"/>
              <a:ea typeface="Calibri"/>
              <a:cs typeface="Calibri"/>
              <a:sym typeface="Calibri"/>
            </a:endParaRPr>
          </a:p>
        </p:txBody>
      </p:sp>
    </p:spTree>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28"/>
        <p:cNvGrpSpPr/>
        <p:nvPr/>
      </p:nvGrpSpPr>
      <p:grpSpPr>
        <a:xfrm>
          <a:off x="0" y="0"/>
          <a:ext cx="0" cy="0"/>
          <a:chOff x="0" y="0"/>
          <a:chExt cx="0" cy="0"/>
        </a:xfrm>
      </p:grpSpPr>
      <p:sp>
        <p:nvSpPr>
          <p:cNvPr id="1129" name="Google Shape;1129;p155"/>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2700"/>
              <a:buFont typeface="Calibri"/>
              <a:buNone/>
            </a:pPr>
            <a:r>
              <a:rPr lang="en-US" sz="2700" b="0" i="0" u="none">
                <a:solidFill>
                  <a:srgbClr val="002060"/>
                </a:solidFill>
                <a:latin typeface="Calibri"/>
                <a:ea typeface="Calibri"/>
                <a:cs typeface="Calibri"/>
                <a:sym typeface="Calibri"/>
              </a:rPr>
              <a:t>Converting categorical variables into numeric</a:t>
            </a:r>
            <a:endParaRPr/>
          </a:p>
        </p:txBody>
      </p:sp>
      <p:sp>
        <p:nvSpPr>
          <p:cNvPr id="1130" name="Google Shape;1130;p155"/>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800" b="0" i="0" u="none">
                <a:solidFill>
                  <a:srgbClr val="002060"/>
                </a:solidFill>
                <a:latin typeface="Calibri"/>
                <a:ea typeface="Calibri"/>
                <a:cs typeface="Calibri"/>
                <a:sym typeface="Calibri"/>
              </a:rPr>
              <a:t>One-Hot Encoding</a:t>
            </a:r>
            <a:endParaRPr/>
          </a:p>
          <a:p>
            <a:pPr marL="204786" marR="0" lvl="0" indent="-158749" algn="l" rtl="0">
              <a:lnSpc>
                <a:spcPct val="90000"/>
              </a:lnSpc>
              <a:spcBef>
                <a:spcPts val="0"/>
              </a:spcBef>
              <a:spcAft>
                <a:spcPts val="0"/>
              </a:spcAft>
              <a:buClr>
                <a:srgbClr val="002060"/>
              </a:buClr>
              <a:buSzPts val="200"/>
              <a:buFont typeface="Arial"/>
              <a:buNone/>
            </a:pPr>
            <a:endParaRPr sz="2800" b="0" i="0" u="none">
              <a:solidFill>
                <a:srgbClr val="002060"/>
              </a:solidFill>
              <a:latin typeface="Calibri"/>
              <a:ea typeface="Calibri"/>
              <a:cs typeface="Calibri"/>
              <a:sym typeface="Calibri"/>
            </a:endParaRPr>
          </a:p>
          <a:p>
            <a:pPr marL="204786" marR="0" lvl="0" indent="-171449" algn="l" rtl="0">
              <a:lnSpc>
                <a:spcPct val="90000"/>
              </a:lnSpc>
              <a:spcBef>
                <a:spcPts val="0"/>
              </a:spcBef>
              <a:spcAft>
                <a:spcPts val="0"/>
              </a:spcAft>
              <a:buClr>
                <a:srgbClr val="002060"/>
              </a:buClr>
              <a:buSzPts val="200"/>
              <a:buFont typeface="Arial"/>
              <a:buChar char="•"/>
            </a:pPr>
            <a:r>
              <a:rPr lang="en-US" sz="2800" b="0" i="0" u="none">
                <a:solidFill>
                  <a:srgbClr val="002060"/>
                </a:solidFill>
                <a:latin typeface="Calibri"/>
                <a:ea typeface="Calibri"/>
                <a:cs typeface="Calibri"/>
                <a:sym typeface="Calibri"/>
              </a:rPr>
              <a:t>Label Encoding</a:t>
            </a:r>
            <a:endParaRPr/>
          </a:p>
        </p:txBody>
      </p:sp>
    </p:spTree>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p156"/>
          <p:cNvSpPr txBox="1">
            <a:spLocks noGrp="1"/>
          </p:cNvSpPr>
          <p:nvPr>
            <p:ph type="title"/>
          </p:nvPr>
        </p:nvSpPr>
        <p:spPr>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002060"/>
              </a:buClr>
              <a:buSzPts val="3900"/>
              <a:buFont typeface="Calibri"/>
              <a:buNone/>
            </a:pPr>
            <a:r>
              <a:rPr lang="en-US" sz="3900" b="0" i="0" u="none">
                <a:solidFill>
                  <a:srgbClr val="002060"/>
                </a:solidFill>
                <a:latin typeface="Calibri"/>
                <a:ea typeface="Calibri"/>
                <a:cs typeface="Calibri"/>
                <a:sym typeface="Calibri"/>
              </a:rPr>
              <a:t>One – Hot Encoding</a:t>
            </a:r>
            <a:endParaRPr/>
          </a:p>
        </p:txBody>
      </p:sp>
      <p:sp>
        <p:nvSpPr>
          <p:cNvPr id="1137" name="Google Shape;1137;p156"/>
          <p:cNvSpPr txBox="1">
            <a:spLocks noGrp="1"/>
          </p:cNvSpPr>
          <p:nvPr>
            <p:ph idx="1"/>
          </p:nvPr>
        </p:nvSpPr>
        <p:spPr>
          <a:prstGeom prst="rect">
            <a:avLst/>
          </a:prstGeom>
          <a:noFill/>
          <a:ln>
            <a:noFill/>
          </a:ln>
        </p:spPr>
        <p:txBody>
          <a:bodyPr spcFirstLastPara="1" wrap="square" lIns="68550" tIns="34275" rIns="68550" bIns="34275" anchor="t" anchorCtr="0">
            <a:noAutofit/>
          </a:bodyPr>
          <a:lstStyle/>
          <a:p>
            <a:pPr marL="204786" marR="0" lvl="0" indent="-171449" algn="l" rtl="0">
              <a:lnSpc>
                <a:spcPct val="90000"/>
              </a:lnSpc>
              <a:spcBef>
                <a:spcPts val="0"/>
              </a:spcBef>
              <a:spcAft>
                <a:spcPts val="0"/>
              </a:spcAft>
              <a:buClr>
                <a:srgbClr val="002060"/>
              </a:buClr>
              <a:buSzPts val="200"/>
              <a:buFont typeface="Arial"/>
              <a:buChar char="•"/>
            </a:pPr>
            <a:r>
              <a:rPr lang="en-US" sz="2000" b="0" i="0" u="none">
                <a:solidFill>
                  <a:srgbClr val="002060"/>
                </a:solidFill>
                <a:latin typeface="Calibri"/>
                <a:ea typeface="Calibri"/>
                <a:cs typeface="Calibri"/>
                <a:sym typeface="Calibri"/>
              </a:rPr>
              <a:t>A new binary variable is added for each of the categorical value</a:t>
            </a:r>
            <a:endParaRPr sz="2000" b="0" i="0" u="none">
              <a:solidFill>
                <a:schemeClr val="dk1"/>
              </a:solidFill>
              <a:latin typeface="Calibri"/>
              <a:ea typeface="Calibri"/>
              <a:cs typeface="Calibri"/>
              <a:sym typeface="Calibri"/>
            </a:endParaRPr>
          </a:p>
          <a:p>
            <a:pPr marL="204786" marR="0" lvl="0" indent="-171449" algn="l" rtl="0">
              <a:lnSpc>
                <a:spcPct val="90000"/>
              </a:lnSpc>
              <a:spcBef>
                <a:spcPts val="1300"/>
              </a:spcBef>
              <a:spcAft>
                <a:spcPts val="0"/>
              </a:spcAft>
              <a:buClr>
                <a:srgbClr val="002060"/>
              </a:buClr>
              <a:buSzPts val="200"/>
              <a:buFont typeface="Arial"/>
              <a:buChar char="•"/>
            </a:pPr>
            <a:r>
              <a:rPr lang="en-US" sz="2000" b="0" i="0" u="none">
                <a:solidFill>
                  <a:srgbClr val="002060"/>
                </a:solidFill>
                <a:latin typeface="Calibri"/>
                <a:ea typeface="Calibri"/>
                <a:cs typeface="Calibri"/>
                <a:sym typeface="Calibri"/>
              </a:rPr>
              <a:t>Pandas supports this feature using ’</a:t>
            </a:r>
            <a:r>
              <a:rPr lang="en-US" sz="2000" b="0" i="1" u="none">
                <a:solidFill>
                  <a:srgbClr val="002060"/>
                </a:solidFill>
                <a:latin typeface="Calibri"/>
                <a:ea typeface="Calibri"/>
                <a:cs typeface="Calibri"/>
                <a:sym typeface="Calibri"/>
              </a:rPr>
              <a:t>get_dummies()</a:t>
            </a:r>
            <a:r>
              <a:rPr lang="en-US" sz="2000" b="0" i="0" u="none">
                <a:solidFill>
                  <a:srgbClr val="002060"/>
                </a:solidFill>
                <a:latin typeface="Calibri"/>
                <a:ea typeface="Calibri"/>
                <a:cs typeface="Calibri"/>
                <a:sym typeface="Calibri"/>
              </a:rPr>
              <a:t>’ method.</a:t>
            </a:r>
            <a:endParaRPr/>
          </a:p>
          <a:p>
            <a:pPr marL="204786" marR="0" lvl="0" indent="-171449" algn="l" rtl="0">
              <a:lnSpc>
                <a:spcPct val="90000"/>
              </a:lnSpc>
              <a:spcBef>
                <a:spcPts val="1300"/>
              </a:spcBef>
              <a:spcAft>
                <a:spcPts val="0"/>
              </a:spcAft>
              <a:buClr>
                <a:srgbClr val="002060"/>
              </a:buClr>
              <a:buSzPts val="200"/>
              <a:buFont typeface="Arial"/>
              <a:buChar char="•"/>
            </a:pPr>
            <a:r>
              <a:rPr lang="en-US" sz="2000" b="1" i="0" u="none">
                <a:solidFill>
                  <a:schemeClr val="dk1"/>
                </a:solidFill>
                <a:latin typeface="Calibri"/>
                <a:ea typeface="Calibri"/>
                <a:cs typeface="Calibri"/>
                <a:sym typeface="Calibri"/>
              </a:rPr>
              <a:t>pandas.get_dummies()</a:t>
            </a:r>
            <a:r>
              <a:rPr lang="en-US" sz="2000" b="0" i="0" u="none">
                <a:solidFill>
                  <a:schemeClr val="dk1"/>
                </a:solidFill>
                <a:latin typeface="Calibri"/>
                <a:ea typeface="Calibri"/>
                <a:cs typeface="Calibri"/>
                <a:sym typeface="Calibri"/>
              </a:rPr>
              <a:t>  method is used for data manipulation. It converts categorical data into dummy or indicator variables.</a:t>
            </a:r>
            <a:endParaRPr/>
          </a:p>
          <a:p>
            <a:pPr marL="204786" marR="0" lvl="0" indent="-171449" algn="l" rtl="0">
              <a:lnSpc>
                <a:spcPct val="90000"/>
              </a:lnSpc>
              <a:spcBef>
                <a:spcPts val="1300"/>
              </a:spcBef>
              <a:spcAft>
                <a:spcPts val="0"/>
              </a:spcAft>
              <a:buClr>
                <a:srgbClr val="002060"/>
              </a:buClr>
              <a:buSzPts val="200"/>
              <a:buFont typeface="Arial"/>
              <a:buChar char="•"/>
            </a:pPr>
            <a:r>
              <a:rPr lang="en-US" sz="2000" b="0" i="0" u="none">
                <a:solidFill>
                  <a:srgbClr val="002060"/>
                </a:solidFill>
                <a:latin typeface="Calibri"/>
                <a:ea typeface="Calibri"/>
                <a:cs typeface="Calibri"/>
                <a:sym typeface="Calibri"/>
              </a:rPr>
              <a:t>Syntax:</a:t>
            </a:r>
            <a:endParaRPr/>
          </a:p>
          <a:p>
            <a:pPr marL="204786" marR="0" lvl="0" indent="-158749" algn="l" rtl="0">
              <a:lnSpc>
                <a:spcPct val="90000"/>
              </a:lnSpc>
              <a:spcBef>
                <a:spcPts val="1300"/>
              </a:spcBef>
              <a:spcAft>
                <a:spcPts val="0"/>
              </a:spcAft>
              <a:buClr>
                <a:srgbClr val="002060"/>
              </a:buClr>
              <a:buSzPts val="200"/>
              <a:buFont typeface="Arial"/>
              <a:buNone/>
            </a:pPr>
            <a:endParaRPr sz="2000" b="0" i="0" u="none">
              <a:solidFill>
                <a:srgbClr val="002060"/>
              </a:solidFill>
              <a:latin typeface="Calibri"/>
              <a:ea typeface="Calibri"/>
              <a:cs typeface="Calibri"/>
              <a:sym typeface="Calibri"/>
            </a:endParaRPr>
          </a:p>
          <a:p>
            <a:pPr marL="204786" marR="0" lvl="0" indent="-158749" algn="l" rtl="0">
              <a:lnSpc>
                <a:spcPct val="90000"/>
              </a:lnSpc>
              <a:spcBef>
                <a:spcPts val="1300"/>
              </a:spcBef>
              <a:spcAft>
                <a:spcPts val="0"/>
              </a:spcAft>
              <a:buClr>
                <a:srgbClr val="002060"/>
              </a:buClr>
              <a:buSzPts val="200"/>
              <a:buFont typeface="Arial"/>
              <a:buNone/>
            </a:pPr>
            <a:endParaRPr sz="2000" b="0" i="0" u="none">
              <a:solidFill>
                <a:srgbClr val="002060"/>
              </a:solidFill>
              <a:latin typeface="Calibri"/>
              <a:ea typeface="Calibri"/>
              <a:cs typeface="Calibri"/>
              <a:sym typeface="Calibri"/>
            </a:endParaRPr>
          </a:p>
          <a:p>
            <a:pPr marL="204786" marR="0" lvl="0" indent="-158749" algn="l" rtl="0">
              <a:lnSpc>
                <a:spcPct val="90000"/>
              </a:lnSpc>
              <a:spcBef>
                <a:spcPts val="1300"/>
              </a:spcBef>
              <a:spcAft>
                <a:spcPts val="0"/>
              </a:spcAft>
              <a:buClr>
                <a:srgbClr val="002060"/>
              </a:buClr>
              <a:buSzPts val="200"/>
              <a:buFont typeface="Arial"/>
              <a:buNone/>
            </a:pPr>
            <a:endParaRPr sz="2000" b="0" i="0" u="none">
              <a:solidFill>
                <a:srgbClr val="002060"/>
              </a:solidFill>
              <a:latin typeface="Calibri"/>
              <a:ea typeface="Calibri"/>
              <a:cs typeface="Calibri"/>
              <a:sym typeface="Calibri"/>
            </a:endParaRPr>
          </a:p>
          <a:p>
            <a:pPr marL="204786" marR="0" lvl="0" indent="-158749" algn="l" rtl="0">
              <a:lnSpc>
                <a:spcPct val="90000"/>
              </a:lnSpc>
              <a:spcBef>
                <a:spcPts val="1300"/>
              </a:spcBef>
              <a:spcAft>
                <a:spcPts val="0"/>
              </a:spcAft>
              <a:buClr>
                <a:srgbClr val="002060"/>
              </a:buClr>
              <a:buSzPts val="200"/>
              <a:buFont typeface="Arial"/>
              <a:buNone/>
            </a:pPr>
            <a:endParaRPr sz="2000" b="0" i="0" u="none">
              <a:solidFill>
                <a:srgbClr val="002060"/>
              </a:solidFill>
              <a:latin typeface="Calibri"/>
              <a:ea typeface="Calibri"/>
              <a:cs typeface="Calibri"/>
              <a:sym typeface="Calibri"/>
            </a:endParaRPr>
          </a:p>
          <a:p>
            <a:pPr marL="204786" marR="0" lvl="0" indent="-158749" algn="l" rtl="0">
              <a:lnSpc>
                <a:spcPct val="90000"/>
              </a:lnSpc>
              <a:spcBef>
                <a:spcPts val="1300"/>
              </a:spcBef>
              <a:spcAft>
                <a:spcPts val="0"/>
              </a:spcAft>
              <a:buClr>
                <a:srgbClr val="002060"/>
              </a:buClr>
              <a:buSzPts val="200"/>
              <a:buFont typeface="Arial"/>
              <a:buNone/>
            </a:pPr>
            <a:endParaRPr sz="2000" b="0" i="0" u="none">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1138" name="Google Shape;1138;p156"/>
          <p:cNvPicPr preferRelativeResize="0"/>
          <p:nvPr/>
        </p:nvPicPr>
        <p:blipFill rotWithShape="1">
          <a:blip r:embed="rId3">
            <a:alphaModFix/>
          </a:blip>
          <a:srcRect/>
          <a:stretch/>
        </p:blipFill>
        <p:spPr>
          <a:xfrm>
            <a:off x="741680" y="4457700"/>
            <a:ext cx="7239000" cy="990600"/>
          </a:xfrm>
          <a:prstGeom prst="rect">
            <a:avLst/>
          </a:prstGeom>
          <a:noFill/>
          <a:ln w="9525" cap="flat" cmpd="sng">
            <a:solidFill>
              <a:srgbClr val="0070C0"/>
            </a:solidFill>
            <a:prstDash val="solid"/>
            <a:miter lim="800000"/>
            <a:headEnd type="none" w="sm" len="sm"/>
            <a:tailEnd type="none" w="sm" len="sm"/>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7">
                                            <p:txEl>
                                              <p:pRg st="0" end="0"/>
                                            </p:txEl>
                                          </p:spTgt>
                                        </p:tgtEl>
                                        <p:attrNameLst>
                                          <p:attrName>style.visibility</p:attrName>
                                        </p:attrNameLst>
                                      </p:cBhvr>
                                      <p:to>
                                        <p:strVal val="visible"/>
                                      </p:to>
                                    </p:set>
                                    <p:animEffect transition="in" filter="fade">
                                      <p:cBhvr>
                                        <p:cTn id="7" dur="500"/>
                                        <p:tgtEl>
                                          <p:spTgt spid="11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7">
                                            <p:txEl>
                                              <p:pRg st="1" end="1"/>
                                            </p:txEl>
                                          </p:spTgt>
                                        </p:tgtEl>
                                        <p:attrNameLst>
                                          <p:attrName>style.visibility</p:attrName>
                                        </p:attrNameLst>
                                      </p:cBhvr>
                                      <p:to>
                                        <p:strVal val="visible"/>
                                      </p:to>
                                    </p:set>
                                    <p:animEffect transition="in" filter="fade">
                                      <p:cBhvr>
                                        <p:cTn id="12" dur="500"/>
                                        <p:tgtEl>
                                          <p:spTgt spid="11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37">
                                            <p:txEl>
                                              <p:pRg st="2" end="2"/>
                                            </p:txEl>
                                          </p:spTgt>
                                        </p:tgtEl>
                                        <p:attrNameLst>
                                          <p:attrName>style.visibility</p:attrName>
                                        </p:attrNameLst>
                                      </p:cBhvr>
                                      <p:to>
                                        <p:strVal val="visible"/>
                                      </p:to>
                                    </p:set>
                                    <p:animEffect transition="in" filter="fade">
                                      <p:cBhvr>
                                        <p:cTn id="17" dur="500"/>
                                        <p:tgtEl>
                                          <p:spTgt spid="11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37">
                                            <p:txEl>
                                              <p:pRg st="3" end="3"/>
                                            </p:txEl>
                                          </p:spTgt>
                                        </p:tgtEl>
                                        <p:attrNameLst>
                                          <p:attrName>style.visibility</p:attrName>
                                        </p:attrNameLst>
                                      </p:cBhvr>
                                      <p:to>
                                        <p:strVal val="visible"/>
                                      </p:to>
                                    </p:set>
                                    <p:animEffect transition="in" filter="fade">
                                      <p:cBhvr>
                                        <p:cTn id="22" dur="500"/>
                                        <p:tgtEl>
                                          <p:spTgt spid="11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7">
                                            <p:txEl>
                                              <p:pRg st="4" end="4"/>
                                            </p:txEl>
                                          </p:spTgt>
                                        </p:tgtEl>
                                        <p:attrNameLst>
                                          <p:attrName>style.visibility</p:attrName>
                                        </p:attrNameLst>
                                      </p:cBhvr>
                                      <p:to>
                                        <p:strVal val="visible"/>
                                      </p:to>
                                    </p:set>
                                    <p:animEffect transition="in" filter="fade">
                                      <p:cBhvr>
                                        <p:cTn id="27" dur="500"/>
                                        <p:tgtEl>
                                          <p:spTgt spid="113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37">
                                            <p:txEl>
                                              <p:pRg st="5" end="5"/>
                                            </p:txEl>
                                          </p:spTgt>
                                        </p:tgtEl>
                                        <p:attrNameLst>
                                          <p:attrName>style.visibility</p:attrName>
                                        </p:attrNameLst>
                                      </p:cBhvr>
                                      <p:to>
                                        <p:strVal val="visible"/>
                                      </p:to>
                                    </p:set>
                                    <p:animEffect transition="in" filter="fade">
                                      <p:cBhvr>
                                        <p:cTn id="32" dur="500"/>
                                        <p:tgtEl>
                                          <p:spTgt spid="113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37">
                                            <p:txEl>
                                              <p:pRg st="6" end="6"/>
                                            </p:txEl>
                                          </p:spTgt>
                                        </p:tgtEl>
                                        <p:attrNameLst>
                                          <p:attrName>style.visibility</p:attrName>
                                        </p:attrNameLst>
                                      </p:cBhvr>
                                      <p:to>
                                        <p:strVal val="visible"/>
                                      </p:to>
                                    </p:set>
                                    <p:animEffect transition="in" filter="fade">
                                      <p:cBhvr>
                                        <p:cTn id="37" dur="500"/>
                                        <p:tgtEl>
                                          <p:spTgt spid="113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37">
                                            <p:txEl>
                                              <p:pRg st="7" end="7"/>
                                            </p:txEl>
                                          </p:spTgt>
                                        </p:tgtEl>
                                        <p:attrNameLst>
                                          <p:attrName>style.visibility</p:attrName>
                                        </p:attrNameLst>
                                      </p:cBhvr>
                                      <p:to>
                                        <p:strVal val="visible"/>
                                      </p:to>
                                    </p:set>
                                    <p:animEffect transition="in" filter="fade">
                                      <p:cBhvr>
                                        <p:cTn id="42" dur="500"/>
                                        <p:tgtEl>
                                          <p:spTgt spid="113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37">
                                            <p:txEl>
                                              <p:pRg st="8" end="8"/>
                                            </p:txEl>
                                          </p:spTgt>
                                        </p:tgtEl>
                                        <p:attrNameLst>
                                          <p:attrName>style.visibility</p:attrName>
                                        </p:attrNameLst>
                                      </p:cBhvr>
                                      <p:to>
                                        <p:strVal val="visible"/>
                                      </p:to>
                                    </p:set>
                                    <p:animEffect transition="in" filter="fade">
                                      <p:cBhvr>
                                        <p:cTn id="47" dur="500"/>
                                        <p:tgtEl>
                                          <p:spTgt spid="113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37">
                                            <p:txEl>
                                              <p:pRg st="9" end="9"/>
                                            </p:txEl>
                                          </p:spTgt>
                                        </p:tgtEl>
                                        <p:attrNameLst>
                                          <p:attrName>style.visibility</p:attrName>
                                        </p:attrNameLst>
                                      </p:cBhvr>
                                      <p:to>
                                        <p:strVal val="visible"/>
                                      </p:to>
                                    </p:set>
                                    <p:animEffect transition="in" filter="fade">
                                      <p:cBhvr>
                                        <p:cTn id="52" dur="500"/>
                                        <p:tgtEl>
                                          <p:spTgt spid="113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38"/>
                                        </p:tgtEl>
                                        <p:attrNameLst>
                                          <p:attrName>style.visibility</p:attrName>
                                        </p:attrNameLst>
                                      </p:cBhvr>
                                      <p:to>
                                        <p:strVal val="visible"/>
                                      </p:to>
                                    </p:set>
                                    <p:animEffect transition="in" filter="fade">
                                      <p:cBhvr>
                                        <p:cTn id="57" dur="500"/>
                                        <p:tgtEl>
                                          <p:spTgt spid="1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15"/>
          <p:cNvSpPr txBox="1">
            <a:spLocks noGrp="1"/>
          </p:cNvSpPr>
          <p:nvPr>
            <p:ph type="title"/>
          </p:nvPr>
        </p:nvSpPr>
        <p:spPr>
          <a:xfrm>
            <a:off x="457200" y="228600"/>
            <a:ext cx="8153400" cy="7239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FF0000"/>
              </a:buClr>
              <a:buSzPts val="3900"/>
              <a:buFont typeface="Calibri"/>
              <a:buNone/>
            </a:pPr>
            <a:r>
              <a:rPr lang="en-US" sz="3900" b="1" i="0" u="none">
                <a:solidFill>
                  <a:srgbClr val="FF0000"/>
                </a:solidFill>
                <a:latin typeface="Calibri"/>
                <a:ea typeface="Calibri"/>
                <a:cs typeface="Calibri"/>
                <a:sym typeface="Calibri"/>
              </a:rPr>
              <a:t>Ordinal Data</a:t>
            </a:r>
            <a:endParaRPr/>
          </a:p>
        </p:txBody>
      </p:sp>
      <p:sp>
        <p:nvSpPr>
          <p:cNvPr id="189" name="Google Shape;189;p15"/>
          <p:cNvSpPr txBox="1">
            <a:spLocks noGrp="1"/>
          </p:cNvSpPr>
          <p:nvPr>
            <p:ph sz="half" idx="1"/>
          </p:nvPr>
        </p:nvSpPr>
        <p:spPr>
          <a:xfrm>
            <a:off x="3505200" y="952500"/>
            <a:ext cx="5334000" cy="46482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100000"/>
              </a:lnSpc>
              <a:spcBef>
                <a:spcPts val="0"/>
              </a:spcBef>
              <a:spcAft>
                <a:spcPts val="0"/>
              </a:spcAft>
              <a:buClr>
                <a:srgbClr val="00B050"/>
              </a:buClr>
              <a:buSzPts val="2000"/>
              <a:buFont typeface="Arial"/>
              <a:buChar char="•"/>
            </a:pPr>
            <a:r>
              <a:rPr lang="en-US" sz="2000" b="1" i="1" u="none">
                <a:solidFill>
                  <a:srgbClr val="00B050"/>
                </a:solidFill>
                <a:latin typeface="Calibri"/>
                <a:ea typeface="Calibri"/>
                <a:cs typeface="Calibri"/>
                <a:sym typeface="Calibri"/>
              </a:rPr>
              <a:t>Ordinal data have categories with a clear ordering or ranking, but the distances between these categories are not equal or meaningful. </a:t>
            </a:r>
            <a:endParaRPr/>
          </a:p>
          <a:p>
            <a:pPr marL="303212" marR="0" lvl="0" indent="-303212" algn="l" rtl="0">
              <a:lnSpc>
                <a:spcPct val="100000"/>
              </a:lnSpc>
              <a:spcBef>
                <a:spcPts val="360"/>
              </a:spcBef>
              <a:spcAft>
                <a:spcPts val="0"/>
              </a:spcAft>
              <a:buClr>
                <a:srgbClr val="FF0000"/>
              </a:buClr>
              <a:buSzPts val="1800"/>
              <a:buFont typeface="Arial"/>
              <a:buNone/>
            </a:pPr>
            <a:r>
              <a:rPr lang="en-US" sz="1800" b="1" i="0" u="none">
                <a:solidFill>
                  <a:srgbClr val="FF0000"/>
                </a:solidFill>
                <a:latin typeface="Calibri"/>
                <a:ea typeface="Calibri"/>
                <a:cs typeface="Calibri"/>
                <a:sym typeface="Calibri"/>
              </a:rPr>
              <a:t>Examples:</a:t>
            </a:r>
            <a:endParaRPr/>
          </a:p>
          <a:p>
            <a:pPr marL="303212" marR="0" lvl="0" indent="-303212" algn="l" rtl="0">
              <a:lnSpc>
                <a:spcPct val="100000"/>
              </a:lnSpc>
              <a:spcBef>
                <a:spcPts val="360"/>
              </a:spcBef>
              <a:spcAft>
                <a:spcPts val="0"/>
              </a:spcAft>
              <a:buClr>
                <a:schemeClr val="dk1"/>
              </a:buClr>
              <a:buSzPts val="1800"/>
              <a:buFont typeface="Arial"/>
              <a:buNone/>
            </a:pPr>
            <a:endParaRPr sz="1800" b="1" i="0" u="none">
              <a:solidFill>
                <a:srgbClr val="FF0000"/>
              </a:solidFill>
              <a:latin typeface="Calibri"/>
              <a:ea typeface="Calibri"/>
              <a:cs typeface="Calibri"/>
              <a:sym typeface="Calibri"/>
            </a:endParaRPr>
          </a:p>
          <a:p>
            <a:pPr marL="303212" marR="0" lvl="0" indent="-303212" algn="l" rtl="0">
              <a:lnSpc>
                <a:spcPct val="100000"/>
              </a:lnSpc>
              <a:spcBef>
                <a:spcPts val="500"/>
              </a:spcBef>
              <a:spcAft>
                <a:spcPts val="0"/>
              </a:spcAft>
              <a:buClr>
                <a:schemeClr val="dk1"/>
              </a:buClr>
              <a:buSzPts val="2500"/>
              <a:buFont typeface="Arial"/>
              <a:buNone/>
            </a:pPr>
            <a:r>
              <a:rPr lang="en-US" sz="2500" b="0" i="0" u="none">
                <a:solidFill>
                  <a:schemeClr val="dk1"/>
                </a:solidFill>
                <a:latin typeface="Calibri"/>
                <a:ea typeface="Calibri"/>
                <a:cs typeface="Calibri"/>
                <a:sym typeface="Calibri"/>
              </a:rPr>
              <a:t>2.Feedback System on a scale 1 to 10.</a:t>
            </a:r>
            <a:endParaRPr/>
          </a:p>
          <a:p>
            <a:pPr marL="303212" marR="0" lvl="0" indent="-303212" algn="l" rtl="0">
              <a:lnSpc>
                <a:spcPct val="10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     3. Assigning Ranks 1,2,3 </a:t>
            </a:r>
            <a:endParaRPr/>
          </a:p>
          <a:p>
            <a:pPr marL="303212" marR="0" lvl="0" indent="-303212" algn="l" rtl="0">
              <a:lnSpc>
                <a:spcPct val="10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    4. Grading in Exam: A,B,C,D</a:t>
            </a:r>
            <a:endParaRPr/>
          </a:p>
          <a:p>
            <a:pPr marL="303212" marR="0" lvl="0" indent="-303212" algn="l" rtl="0">
              <a:lnSpc>
                <a:spcPct val="100000"/>
              </a:lnSpc>
              <a:spcBef>
                <a:spcPts val="360"/>
              </a:spcBef>
              <a:spcAft>
                <a:spcPts val="0"/>
              </a:spcAft>
              <a:buClr>
                <a:schemeClr val="dk1"/>
              </a:buClr>
              <a:buSzPts val="1800"/>
              <a:buFont typeface="Arial"/>
              <a:buChar char="•"/>
            </a:pPr>
            <a:r>
              <a:rPr lang="en-US" sz="1800" b="1" i="0" u="none">
                <a:solidFill>
                  <a:schemeClr val="dk1"/>
                </a:solidFill>
                <a:latin typeface="Calibri"/>
                <a:ea typeface="Calibri"/>
                <a:cs typeface="Calibri"/>
                <a:sym typeface="Calibri"/>
              </a:rPr>
              <a:t>Since ordering is possible in case of ordinal data, median, and quartiles can be identified Mean can still not be calculated</a:t>
            </a:r>
            <a:r>
              <a:rPr lang="en-US" sz="1800" b="0" i="0" u="none">
                <a:solidFill>
                  <a:schemeClr val="dk1"/>
                </a:solidFill>
                <a:latin typeface="Calibri"/>
                <a:ea typeface="Calibri"/>
                <a:cs typeface="Calibri"/>
                <a:sym typeface="Calibri"/>
              </a:rPr>
              <a:t>.   </a:t>
            </a:r>
            <a:endParaRPr/>
          </a:p>
        </p:txBody>
      </p:sp>
      <p:pic>
        <p:nvPicPr>
          <p:cNvPr id="190" name="Google Shape;190;p15"/>
          <p:cNvPicPr preferRelativeResize="0">
            <a:picLocks noGrp="1"/>
          </p:cNvPicPr>
          <p:nvPr>
            <p:ph sz="half" idx="2"/>
          </p:nvPr>
        </p:nvPicPr>
        <p:blipFill rotWithShape="1">
          <a:blip r:embed="rId3">
            <a:alphaModFix/>
          </a:blip>
          <a:srcRect/>
          <a:stretch/>
        </p:blipFill>
        <p:spPr>
          <a:xfrm>
            <a:off x="0" y="1333500"/>
            <a:ext cx="3048000" cy="31734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5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5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500"/>
                                        <p:tgtEl>
                                          <p:spTgt spid="1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xEl>
                                              <p:pRg st="3" end="3"/>
                                            </p:txEl>
                                          </p:spTgt>
                                        </p:tgtEl>
                                        <p:attrNameLst>
                                          <p:attrName>style.visibility</p:attrName>
                                        </p:attrNameLst>
                                      </p:cBhvr>
                                      <p:to>
                                        <p:strVal val="visible"/>
                                      </p:to>
                                    </p:set>
                                    <p:animEffect transition="in" filter="fade">
                                      <p:cBhvr>
                                        <p:cTn id="22" dur="500"/>
                                        <p:tgtEl>
                                          <p:spTgt spid="1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
                                            <p:txEl>
                                              <p:pRg st="4" end="4"/>
                                            </p:txEl>
                                          </p:spTgt>
                                        </p:tgtEl>
                                        <p:attrNameLst>
                                          <p:attrName>style.visibility</p:attrName>
                                        </p:attrNameLst>
                                      </p:cBhvr>
                                      <p:to>
                                        <p:strVal val="visible"/>
                                      </p:to>
                                    </p:set>
                                    <p:animEffect transition="in" filter="fade">
                                      <p:cBhvr>
                                        <p:cTn id="27" dur="500"/>
                                        <p:tgtEl>
                                          <p:spTgt spid="1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
                                            <p:txEl>
                                              <p:pRg st="5" end="5"/>
                                            </p:txEl>
                                          </p:spTgt>
                                        </p:tgtEl>
                                        <p:attrNameLst>
                                          <p:attrName>style.visibility</p:attrName>
                                        </p:attrNameLst>
                                      </p:cBhvr>
                                      <p:to>
                                        <p:strVal val="visible"/>
                                      </p:to>
                                    </p:set>
                                    <p:animEffect transition="in" filter="fade">
                                      <p:cBhvr>
                                        <p:cTn id="32" dur="500"/>
                                        <p:tgtEl>
                                          <p:spTgt spid="1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xEl>
                                              <p:pRg st="6" end="6"/>
                                            </p:txEl>
                                          </p:spTgt>
                                        </p:tgtEl>
                                        <p:attrNameLst>
                                          <p:attrName>style.visibility</p:attrName>
                                        </p:attrNameLst>
                                      </p:cBhvr>
                                      <p:to>
                                        <p:strVal val="visible"/>
                                      </p:to>
                                    </p:set>
                                    <p:animEffect transition="in" filter="fade">
                                      <p:cBhvr>
                                        <p:cTn id="37" dur="500"/>
                                        <p:tgtEl>
                                          <p:spTgt spid="18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157"/>
          <p:cNvSpPr txBox="1">
            <a:spLocks noGrp="1"/>
          </p:cNvSpPr>
          <p:nvPr>
            <p:ph idx="1"/>
          </p:nvPr>
        </p:nvSpPr>
        <p:spPr>
          <a:xfrm>
            <a:off x="457200" y="723900"/>
            <a:ext cx="8229600" cy="4533900"/>
          </a:xfrm>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Parameters:</a:t>
            </a:r>
            <a:endParaRPr sz="1600" b="0" i="1" u="none">
              <a:solidFill>
                <a:schemeClr val="dk1"/>
              </a:solidFill>
              <a:latin typeface="Calibri"/>
              <a:ea typeface="Calibri"/>
              <a:cs typeface="Calibri"/>
              <a:sym typeface="Calibri"/>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data: </a:t>
            </a:r>
            <a:r>
              <a:rPr lang="en-US" sz="1600" b="0" i="1" u="none">
                <a:solidFill>
                  <a:schemeClr val="dk1"/>
                </a:solidFill>
                <a:latin typeface="Calibri"/>
                <a:ea typeface="Calibri"/>
                <a:cs typeface="Calibri"/>
                <a:sym typeface="Calibri"/>
              </a:rPr>
              <a:t>whose data is to be manipulated.</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prefix: </a:t>
            </a:r>
            <a:r>
              <a:rPr lang="en-US" sz="1600" b="0" i="1" u="none">
                <a:solidFill>
                  <a:schemeClr val="dk1"/>
                </a:solidFill>
                <a:latin typeface="Calibri"/>
                <a:ea typeface="Calibri"/>
                <a:cs typeface="Calibri"/>
                <a:sym typeface="Calibri"/>
              </a:rPr>
              <a:t>String to append DataFrame column names. Pass a list with length equal to the number of columns when calling get_dummies on a DataFrame. Default value is None.</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prefix_sep: </a:t>
            </a:r>
            <a:r>
              <a:rPr lang="en-US" sz="1600" b="0" i="1" u="none">
                <a:solidFill>
                  <a:schemeClr val="dk1"/>
                </a:solidFill>
                <a:latin typeface="Calibri"/>
                <a:ea typeface="Calibri"/>
                <a:cs typeface="Calibri"/>
                <a:sym typeface="Calibri"/>
              </a:rPr>
              <a:t>Separator/delimiter to use if appending any prefix. Default is ‘_’</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dummy_na: </a:t>
            </a:r>
            <a:r>
              <a:rPr lang="en-US" sz="1600" b="0" i="1" u="none">
                <a:solidFill>
                  <a:schemeClr val="dk1"/>
                </a:solidFill>
                <a:latin typeface="Calibri"/>
                <a:ea typeface="Calibri"/>
                <a:cs typeface="Calibri"/>
                <a:sym typeface="Calibri"/>
              </a:rPr>
              <a:t>It adds a column to indicate NaN values, default value is false, If false NaNs are ignored.</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columns: </a:t>
            </a:r>
            <a:r>
              <a:rPr lang="en-US" sz="1600" b="0" i="1" u="none">
                <a:solidFill>
                  <a:schemeClr val="dk1"/>
                </a:solidFill>
                <a:latin typeface="Calibri"/>
                <a:ea typeface="Calibri"/>
                <a:cs typeface="Calibri"/>
                <a:sym typeface="Calibri"/>
              </a:rPr>
              <a:t>Column names in the DataFrame that needs to be encoded. Default value is None, If columns is None then all the columns with object or category dtype will be converted.</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sparse: </a:t>
            </a:r>
            <a:r>
              <a:rPr lang="en-US" sz="1600" b="0" i="1" u="none">
                <a:solidFill>
                  <a:schemeClr val="dk1"/>
                </a:solidFill>
                <a:latin typeface="Calibri"/>
                <a:ea typeface="Calibri"/>
                <a:cs typeface="Calibri"/>
                <a:sym typeface="Calibri"/>
              </a:rPr>
              <a:t>It  specify whether the dummy-encoded columns should be backed by a SparseArray (True) or a regular NumPy array (False). default value is False.</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drop_first: </a:t>
            </a:r>
            <a:r>
              <a:rPr lang="en-US" sz="1600" b="0" i="1" u="none">
                <a:solidFill>
                  <a:schemeClr val="dk1"/>
                </a:solidFill>
                <a:latin typeface="Calibri"/>
                <a:ea typeface="Calibri"/>
                <a:cs typeface="Calibri"/>
                <a:sym typeface="Calibri"/>
              </a:rPr>
              <a:t>Remove first level to get k-1 dummies out of k categorical levels.</a:t>
            </a:r>
            <a:endParaRPr/>
          </a:p>
          <a:p>
            <a:pPr marL="0" marR="0" lvl="0" indent="-101600" algn="l" rtl="0">
              <a:lnSpc>
                <a:spcPct val="100000"/>
              </a:lnSpc>
              <a:spcBef>
                <a:spcPts val="320"/>
              </a:spcBef>
              <a:spcAft>
                <a:spcPts val="0"/>
              </a:spcAft>
              <a:buClr>
                <a:schemeClr val="dk1"/>
              </a:buClr>
              <a:buSzPts val="1600"/>
              <a:buFont typeface="Arial"/>
              <a:buChar char="•"/>
            </a:pPr>
            <a:r>
              <a:rPr lang="en-US" sz="1600" b="1" i="1" u="none">
                <a:solidFill>
                  <a:schemeClr val="dk1"/>
                </a:solidFill>
                <a:latin typeface="Calibri"/>
                <a:ea typeface="Calibri"/>
                <a:cs typeface="Calibri"/>
                <a:sym typeface="Calibri"/>
              </a:rPr>
              <a:t>dtype: </a:t>
            </a:r>
            <a:r>
              <a:rPr lang="en-US" sz="1600" b="0" i="1" u="none">
                <a:solidFill>
                  <a:schemeClr val="dk1"/>
                </a:solidFill>
                <a:latin typeface="Calibri"/>
                <a:ea typeface="Calibri"/>
                <a:cs typeface="Calibri"/>
                <a:sym typeface="Calibri"/>
              </a:rPr>
              <a:t>Data type for new columns. Only a single dtype is allowed. Default value is np.uint8.</a:t>
            </a:r>
            <a:endParaRPr/>
          </a:p>
          <a:p>
            <a:pPr marL="0" marR="0" lvl="0" indent="0" algn="l" rtl="0">
              <a:lnSpc>
                <a:spcPct val="100000"/>
              </a:lnSpc>
              <a:spcBef>
                <a:spcPts val="320"/>
              </a:spcBef>
              <a:spcAft>
                <a:spcPts val="0"/>
              </a:spcAft>
              <a:buClr>
                <a:schemeClr val="dk1"/>
              </a:buClr>
              <a:buSzPts val="1600"/>
              <a:buFont typeface="Arial"/>
              <a:buNone/>
            </a:pPr>
            <a:r>
              <a:rPr lang="en-US" sz="1600" b="1" i="1" u="none">
                <a:solidFill>
                  <a:schemeClr val="dk1"/>
                </a:solidFill>
                <a:latin typeface="Calibri"/>
                <a:ea typeface="Calibri"/>
                <a:cs typeface="Calibri"/>
                <a:sym typeface="Calibri"/>
              </a:rPr>
              <a:t>Returns:</a:t>
            </a:r>
            <a:r>
              <a:rPr lang="en-US" sz="1600" b="0" i="1" u="none">
                <a:solidFill>
                  <a:schemeClr val="dk1"/>
                </a:solidFill>
                <a:latin typeface="Calibri"/>
                <a:ea typeface="Calibri"/>
                <a:cs typeface="Calibri"/>
                <a:sym typeface="Calibri"/>
              </a:rPr>
              <a:t> Dataframe (Dummy-coded data)</a:t>
            </a:r>
            <a:endParaRPr/>
          </a:p>
          <a:p>
            <a:pPr marL="0" marR="0" lvl="0" indent="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
            </a:r>
            <a:br>
              <a:rPr lang="en-US" sz="2800" b="0" i="0" u="none">
                <a:solidFill>
                  <a:schemeClr val="dk1"/>
                </a:solidFill>
                <a:latin typeface="Calibri"/>
                <a:ea typeface="Calibri"/>
                <a:cs typeface="Calibri"/>
                <a:sym typeface="Calibri"/>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43">
                                            <p:txEl>
                                              <p:pRg st="0" end="0"/>
                                            </p:txEl>
                                          </p:spTgt>
                                        </p:tgtEl>
                                        <p:attrNameLst>
                                          <p:attrName>style.visibility</p:attrName>
                                        </p:attrNameLst>
                                      </p:cBhvr>
                                      <p:to>
                                        <p:strVal val="visible"/>
                                      </p:to>
                                    </p:set>
                                    <p:anim calcmode="lin" valueType="num">
                                      <p:cBhvr additive="base">
                                        <p:cTn id="7" dur="500"/>
                                        <p:tgtEl>
                                          <p:spTgt spid="11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43">
                                            <p:txEl>
                                              <p:pRg st="1" end="1"/>
                                            </p:txEl>
                                          </p:spTgt>
                                        </p:tgtEl>
                                        <p:attrNameLst>
                                          <p:attrName>style.visibility</p:attrName>
                                        </p:attrNameLst>
                                      </p:cBhvr>
                                      <p:to>
                                        <p:strVal val="visible"/>
                                      </p:to>
                                    </p:set>
                                    <p:anim calcmode="lin" valueType="num">
                                      <p:cBhvr additive="base">
                                        <p:cTn id="12" dur="500"/>
                                        <p:tgtEl>
                                          <p:spTgt spid="114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43">
                                            <p:txEl>
                                              <p:pRg st="2" end="2"/>
                                            </p:txEl>
                                          </p:spTgt>
                                        </p:tgtEl>
                                        <p:attrNameLst>
                                          <p:attrName>style.visibility</p:attrName>
                                        </p:attrNameLst>
                                      </p:cBhvr>
                                      <p:to>
                                        <p:strVal val="visible"/>
                                      </p:to>
                                    </p:set>
                                    <p:anim calcmode="lin" valueType="num">
                                      <p:cBhvr additive="base">
                                        <p:cTn id="17" dur="500"/>
                                        <p:tgtEl>
                                          <p:spTgt spid="114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43">
                                            <p:txEl>
                                              <p:pRg st="3" end="3"/>
                                            </p:txEl>
                                          </p:spTgt>
                                        </p:tgtEl>
                                        <p:attrNameLst>
                                          <p:attrName>style.visibility</p:attrName>
                                        </p:attrNameLst>
                                      </p:cBhvr>
                                      <p:to>
                                        <p:strVal val="visible"/>
                                      </p:to>
                                    </p:set>
                                    <p:anim calcmode="lin" valueType="num">
                                      <p:cBhvr additive="base">
                                        <p:cTn id="22" dur="500"/>
                                        <p:tgtEl>
                                          <p:spTgt spid="114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43">
                                            <p:txEl>
                                              <p:pRg st="4" end="4"/>
                                            </p:txEl>
                                          </p:spTgt>
                                        </p:tgtEl>
                                        <p:attrNameLst>
                                          <p:attrName>style.visibility</p:attrName>
                                        </p:attrNameLst>
                                      </p:cBhvr>
                                      <p:to>
                                        <p:strVal val="visible"/>
                                      </p:to>
                                    </p:set>
                                    <p:anim calcmode="lin" valueType="num">
                                      <p:cBhvr additive="base">
                                        <p:cTn id="27" dur="500"/>
                                        <p:tgtEl>
                                          <p:spTgt spid="114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43">
                                            <p:txEl>
                                              <p:pRg st="5" end="5"/>
                                            </p:txEl>
                                          </p:spTgt>
                                        </p:tgtEl>
                                        <p:attrNameLst>
                                          <p:attrName>style.visibility</p:attrName>
                                        </p:attrNameLst>
                                      </p:cBhvr>
                                      <p:to>
                                        <p:strVal val="visible"/>
                                      </p:to>
                                    </p:set>
                                    <p:anim calcmode="lin" valueType="num">
                                      <p:cBhvr additive="base">
                                        <p:cTn id="32" dur="500"/>
                                        <p:tgtEl>
                                          <p:spTgt spid="114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43">
                                            <p:txEl>
                                              <p:pRg st="6" end="6"/>
                                            </p:txEl>
                                          </p:spTgt>
                                        </p:tgtEl>
                                        <p:attrNameLst>
                                          <p:attrName>style.visibility</p:attrName>
                                        </p:attrNameLst>
                                      </p:cBhvr>
                                      <p:to>
                                        <p:strVal val="visible"/>
                                      </p:to>
                                    </p:set>
                                    <p:anim calcmode="lin" valueType="num">
                                      <p:cBhvr additive="base">
                                        <p:cTn id="37" dur="500"/>
                                        <p:tgtEl>
                                          <p:spTgt spid="114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143">
                                            <p:txEl>
                                              <p:pRg st="7" end="7"/>
                                            </p:txEl>
                                          </p:spTgt>
                                        </p:tgtEl>
                                        <p:attrNameLst>
                                          <p:attrName>style.visibility</p:attrName>
                                        </p:attrNameLst>
                                      </p:cBhvr>
                                      <p:to>
                                        <p:strVal val="visible"/>
                                      </p:to>
                                    </p:set>
                                    <p:anim calcmode="lin" valueType="num">
                                      <p:cBhvr additive="base">
                                        <p:cTn id="42" dur="500"/>
                                        <p:tgtEl>
                                          <p:spTgt spid="114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143">
                                            <p:txEl>
                                              <p:pRg st="8" end="8"/>
                                            </p:txEl>
                                          </p:spTgt>
                                        </p:tgtEl>
                                        <p:attrNameLst>
                                          <p:attrName>style.visibility</p:attrName>
                                        </p:attrNameLst>
                                      </p:cBhvr>
                                      <p:to>
                                        <p:strVal val="visible"/>
                                      </p:to>
                                    </p:set>
                                    <p:anim calcmode="lin" valueType="num">
                                      <p:cBhvr additive="base">
                                        <p:cTn id="47" dur="500"/>
                                        <p:tgtEl>
                                          <p:spTgt spid="114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143">
                                            <p:txEl>
                                              <p:pRg st="9" end="9"/>
                                            </p:txEl>
                                          </p:spTgt>
                                        </p:tgtEl>
                                        <p:attrNameLst>
                                          <p:attrName>style.visibility</p:attrName>
                                        </p:attrNameLst>
                                      </p:cBhvr>
                                      <p:to>
                                        <p:strVal val="visible"/>
                                      </p:to>
                                    </p:set>
                                    <p:anim calcmode="lin" valueType="num">
                                      <p:cBhvr additive="base">
                                        <p:cTn id="52" dur="500"/>
                                        <p:tgtEl>
                                          <p:spTgt spid="114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143">
                                            <p:txEl>
                                              <p:pRg st="10" end="10"/>
                                            </p:txEl>
                                          </p:spTgt>
                                        </p:tgtEl>
                                        <p:attrNameLst>
                                          <p:attrName>style.visibility</p:attrName>
                                        </p:attrNameLst>
                                      </p:cBhvr>
                                      <p:to>
                                        <p:strVal val="visible"/>
                                      </p:to>
                                    </p:set>
                                    <p:anim calcmode="lin" valueType="num">
                                      <p:cBhvr additive="base">
                                        <p:cTn id="57" dur="500"/>
                                        <p:tgtEl>
                                          <p:spTgt spid="114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pic>
        <p:nvPicPr>
          <p:cNvPr id="1148" name="Google Shape;1148;p158"/>
          <p:cNvPicPr preferRelativeResize="0">
            <a:picLocks noGrp="1"/>
          </p:cNvPicPr>
          <p:nvPr>
            <p:ph idx="1"/>
          </p:nvPr>
        </p:nvPicPr>
        <p:blipFill rotWithShape="1">
          <a:blip r:embed="rId3">
            <a:alphaModFix/>
          </a:blip>
          <a:srcRect/>
          <a:stretch/>
        </p:blipFill>
        <p:spPr>
          <a:xfrm>
            <a:off x="1122680" y="678180"/>
            <a:ext cx="6324600" cy="4357687"/>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Google Shape;1153;p159"/>
          <p:cNvSpPr txBox="1">
            <a:spLocks noGrp="1"/>
          </p:cNvSpPr>
          <p:nvPr>
            <p:ph type="body" idx="1"/>
          </p:nvPr>
        </p:nvSpPr>
        <p:spPr>
          <a:xfrm>
            <a:off x="0" y="723900"/>
            <a:ext cx="4040187" cy="533400"/>
          </a:xfrm>
          <a:prstGeom prst="rect">
            <a:avLst/>
          </a:prstGeom>
          <a:noFill/>
          <a:ln>
            <a:noFill/>
          </a:ln>
        </p:spPr>
        <p:txBody>
          <a:bodyPr spcFirstLastPara="1" wrap="square" lIns="81025" tIns="40500" rIns="81025" bIns="40500" anchor="b" anchorCtr="0">
            <a:noAutofit/>
          </a:bodyPr>
          <a:lstStyle/>
          <a:p>
            <a:pPr marL="0" lvl="0" indent="0" algn="l" rtl="0">
              <a:lnSpc>
                <a:spcPct val="100000"/>
              </a:lnSpc>
              <a:spcBef>
                <a:spcPts val="0"/>
              </a:spcBef>
              <a:spcAft>
                <a:spcPts val="0"/>
              </a:spcAft>
              <a:buClr>
                <a:srgbClr val="C00000"/>
              </a:buClr>
              <a:buSzPts val="2100"/>
              <a:buNone/>
            </a:pPr>
            <a:r>
              <a:rPr lang="en-US" sz="2100" b="1" i="0" u="none">
                <a:solidFill>
                  <a:srgbClr val="C00000"/>
                </a:solidFill>
                <a:latin typeface="Calibri"/>
                <a:ea typeface="Calibri"/>
                <a:cs typeface="Calibri"/>
                <a:sym typeface="Calibri"/>
              </a:rPr>
              <a:t>Before One hot encoding</a:t>
            </a:r>
            <a:endParaRPr/>
          </a:p>
        </p:txBody>
      </p:sp>
      <p:pic>
        <p:nvPicPr>
          <p:cNvPr id="1156" name="Google Shape;1156;p159"/>
          <p:cNvPicPr preferRelativeResize="0">
            <a:picLocks noGrp="1"/>
          </p:cNvPicPr>
          <p:nvPr>
            <p:ph sz="half" idx="2"/>
          </p:nvPr>
        </p:nvPicPr>
        <p:blipFill rotWithShape="1">
          <a:blip r:embed="rId3">
            <a:alphaModFix/>
          </a:blip>
          <a:srcRect/>
          <a:stretch/>
        </p:blipFill>
        <p:spPr>
          <a:xfrm>
            <a:off x="304800" y="1562100"/>
            <a:ext cx="3810000" cy="3200400"/>
          </a:xfrm>
          <a:prstGeom prst="rect">
            <a:avLst/>
          </a:prstGeom>
          <a:noFill/>
          <a:ln>
            <a:noFill/>
          </a:ln>
        </p:spPr>
      </p:pic>
      <p:sp>
        <p:nvSpPr>
          <p:cNvPr id="1154" name="Google Shape;1154;p159"/>
          <p:cNvSpPr txBox="1">
            <a:spLocks noGrp="1"/>
          </p:cNvSpPr>
          <p:nvPr>
            <p:ph type="body" sz="quarter" idx="3"/>
          </p:nvPr>
        </p:nvSpPr>
        <p:spPr>
          <a:xfrm>
            <a:off x="5102225" y="800100"/>
            <a:ext cx="4041775" cy="533400"/>
          </a:xfrm>
          <a:prstGeom prst="rect">
            <a:avLst/>
          </a:prstGeom>
          <a:noFill/>
          <a:ln>
            <a:noFill/>
          </a:ln>
        </p:spPr>
        <p:txBody>
          <a:bodyPr spcFirstLastPara="1" wrap="square" lIns="81025" tIns="40500" rIns="81025" bIns="40500" anchor="b" anchorCtr="0">
            <a:noAutofit/>
          </a:bodyPr>
          <a:lstStyle/>
          <a:p>
            <a:pPr marL="0" lvl="0" indent="0" algn="l" rtl="0">
              <a:lnSpc>
                <a:spcPct val="100000"/>
              </a:lnSpc>
              <a:spcBef>
                <a:spcPts val="0"/>
              </a:spcBef>
              <a:spcAft>
                <a:spcPts val="0"/>
              </a:spcAft>
              <a:buClr>
                <a:srgbClr val="C00000"/>
              </a:buClr>
              <a:buSzPts val="2100"/>
              <a:buNone/>
            </a:pPr>
            <a:r>
              <a:rPr lang="en-US" sz="2100" b="1" i="0" u="none">
                <a:solidFill>
                  <a:srgbClr val="C00000"/>
                </a:solidFill>
                <a:latin typeface="Calibri"/>
                <a:ea typeface="Calibri"/>
                <a:cs typeface="Calibri"/>
                <a:sym typeface="Calibri"/>
              </a:rPr>
              <a:t>After one hot encoding</a:t>
            </a:r>
            <a:endParaRPr/>
          </a:p>
        </p:txBody>
      </p:sp>
      <p:pic>
        <p:nvPicPr>
          <p:cNvPr id="1155" name="Google Shape;1155;p159"/>
          <p:cNvPicPr preferRelativeResize="0">
            <a:picLocks noGrp="1"/>
          </p:cNvPicPr>
          <p:nvPr>
            <p:ph sz="quarter" idx="4"/>
          </p:nvPr>
        </p:nvPicPr>
        <p:blipFill rotWithShape="1">
          <a:blip r:embed="rId4">
            <a:alphaModFix/>
          </a:blip>
          <a:srcRect/>
          <a:stretch/>
        </p:blipFill>
        <p:spPr>
          <a:xfrm>
            <a:off x="4953000" y="1409700"/>
            <a:ext cx="4191000" cy="32004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60"/>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Alternate method using sklearn</a:t>
            </a:r>
            <a:endParaRPr/>
          </a:p>
        </p:txBody>
      </p:sp>
      <p:pic>
        <p:nvPicPr>
          <p:cNvPr id="1162" name="Google Shape;1162;p160"/>
          <p:cNvPicPr preferRelativeResize="0">
            <a:picLocks noGrp="1"/>
          </p:cNvPicPr>
          <p:nvPr>
            <p:ph idx="1"/>
          </p:nvPr>
        </p:nvPicPr>
        <p:blipFill rotWithShape="1">
          <a:blip r:embed="rId3">
            <a:alphaModFix/>
          </a:blip>
          <a:srcRect/>
          <a:stretch/>
        </p:blipFill>
        <p:spPr>
          <a:xfrm>
            <a:off x="609600" y="1104900"/>
            <a:ext cx="6699250" cy="3771900"/>
          </a:xfrm>
          <a:prstGeom prst="rect">
            <a:avLst/>
          </a:prstGeom>
          <a:noFill/>
          <a:ln w="9525" cap="flat" cmpd="sng">
            <a:solidFill>
              <a:srgbClr val="FF0000"/>
            </a:solidFill>
            <a:prstDash val="solid"/>
            <a:miter lim="524288"/>
            <a:headEnd type="none" w="sm" len="sm"/>
            <a:tailEnd type="none" w="sm" len="sm"/>
          </a:ln>
        </p:spPr>
      </p:pic>
      <p:pic>
        <p:nvPicPr>
          <p:cNvPr id="1163" name="Google Shape;1163;p160"/>
          <p:cNvPicPr preferRelativeResize="0"/>
          <p:nvPr/>
        </p:nvPicPr>
        <p:blipFill rotWithShape="1">
          <a:blip r:embed="rId4">
            <a:alphaModFix/>
          </a:blip>
          <a:srcRect/>
          <a:stretch/>
        </p:blipFill>
        <p:spPr>
          <a:xfrm>
            <a:off x="5045075" y="2105025"/>
            <a:ext cx="3641725" cy="1363662"/>
          </a:xfrm>
          <a:prstGeom prst="rect">
            <a:avLst/>
          </a:prstGeom>
          <a:noFill/>
          <a:ln w="9525" cap="flat" cmpd="sng">
            <a:solidFill>
              <a:srgbClr val="FF0000"/>
            </a:solidFill>
            <a:prstDash val="solid"/>
            <a:miter lim="800000"/>
            <a:headEnd type="none" w="sm" len="sm"/>
            <a:tailEnd type="none" w="sm" len="sm"/>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pic>
        <p:nvPicPr>
          <p:cNvPr id="1168" name="Google Shape;1168;p161"/>
          <p:cNvPicPr preferRelativeResize="0"/>
          <p:nvPr/>
        </p:nvPicPr>
        <p:blipFill rotWithShape="1">
          <a:blip r:embed="rId3">
            <a:alphaModFix/>
          </a:blip>
          <a:srcRect/>
          <a:stretch/>
        </p:blipFill>
        <p:spPr>
          <a:xfrm>
            <a:off x="1490662" y="1033462"/>
            <a:ext cx="6162675" cy="3648075"/>
          </a:xfrm>
          <a:prstGeom prst="rect">
            <a:avLst/>
          </a:prstGeom>
          <a:noFill/>
          <a:ln w="9525" cap="flat" cmpd="sng">
            <a:solidFill>
              <a:srgbClr val="000000"/>
            </a:solidFill>
            <a:prstDash val="solid"/>
            <a:miter lim="800000"/>
            <a:headEnd type="none" w="sm" len="sm"/>
            <a:tailEnd type="none" w="sm" len="sm"/>
          </a:ln>
        </p:spPr>
      </p:pic>
      <p:sp>
        <p:nvSpPr>
          <p:cNvPr id="1169" name="Google Shape;1169;p161"/>
          <p:cNvSpPr txBox="1"/>
          <p:nvPr/>
        </p:nvSpPr>
        <p:spPr>
          <a:xfrm>
            <a:off x="1219200" y="342900"/>
            <a:ext cx="6434137"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2800"/>
              <a:buFont typeface="Arial"/>
              <a:buNone/>
            </a:pPr>
            <a:r>
              <a:rPr lang="en-US" sz="2800" b="0" i="0" u="none">
                <a:solidFill>
                  <a:srgbClr val="FF0000"/>
                </a:solidFill>
                <a:latin typeface="Arial"/>
                <a:ea typeface="Arial"/>
                <a:cs typeface="Arial"/>
                <a:sym typeface="Arial"/>
              </a:rPr>
              <a:t>Alternate method using sklearn</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pic>
        <p:nvPicPr>
          <p:cNvPr id="1174" name="Google Shape;1174;p162"/>
          <p:cNvPicPr preferRelativeResize="0"/>
          <p:nvPr/>
        </p:nvPicPr>
        <p:blipFill rotWithShape="1">
          <a:blip r:embed="rId3">
            <a:alphaModFix/>
          </a:blip>
          <a:srcRect/>
          <a:stretch/>
        </p:blipFill>
        <p:spPr>
          <a:xfrm>
            <a:off x="1900237" y="881062"/>
            <a:ext cx="5343525" cy="3952875"/>
          </a:xfrm>
          <a:prstGeom prst="rect">
            <a:avLst/>
          </a:prstGeom>
          <a:noFill/>
          <a:ln w="9525" cap="flat" cmpd="sng">
            <a:solidFill>
              <a:srgbClr val="000000"/>
            </a:solidFill>
            <a:prstDash val="solid"/>
            <a:miter lim="800000"/>
            <a:headEnd type="none" w="sm" len="sm"/>
            <a:tailEnd type="none" w="sm" len="sm"/>
          </a:ln>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163"/>
          <p:cNvSpPr txBox="1">
            <a:spLocks noGrp="1"/>
          </p:cNvSpPr>
          <p:nvPr>
            <p:ph type="title"/>
          </p:nvPr>
        </p:nvSpPr>
        <p:spPr>
          <a:xfrm>
            <a:off x="609600" y="0"/>
            <a:ext cx="8229600" cy="723900"/>
          </a:xfrm>
          <a:prstGeom prst="rect">
            <a:avLst/>
          </a:prstGeom>
          <a:noFill/>
          <a:ln>
            <a:noFill/>
          </a:ln>
        </p:spPr>
        <p:txBody>
          <a:bodyPr spcFirstLastPara="1" wrap="square" lIns="68550" tIns="34275" rIns="68550" bIns="34275" anchor="b" anchorCtr="0">
            <a:noAutofit/>
          </a:bodyPr>
          <a:lstStyle/>
          <a:p>
            <a:pPr marL="0" lvl="0" indent="0" algn="l" rtl="0">
              <a:lnSpc>
                <a:spcPct val="9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Alternate categorical conversion: Label Encoding</a:t>
            </a:r>
            <a:endParaRPr/>
          </a:p>
        </p:txBody>
      </p:sp>
      <p:sp>
        <p:nvSpPr>
          <p:cNvPr id="1180" name="Google Shape;1180;p163"/>
          <p:cNvSpPr txBox="1">
            <a:spLocks noGrp="1"/>
          </p:cNvSpPr>
          <p:nvPr>
            <p:ph idx="1"/>
          </p:nvPr>
        </p:nvSpPr>
        <p:spPr>
          <a:xfrm>
            <a:off x="838200" y="800100"/>
            <a:ext cx="7131050" cy="865187"/>
          </a:xfrm>
          <a:prstGeom prst="rect">
            <a:avLst/>
          </a:prstGeom>
          <a:noFill/>
          <a:ln>
            <a:noFill/>
          </a:ln>
        </p:spPr>
        <p:txBody>
          <a:bodyPr spcFirstLastPara="1" wrap="square" lIns="68550" tIns="34275" rIns="68550" bIns="34275" anchor="t" anchorCtr="0">
            <a:normAutofit/>
          </a:bodyPr>
          <a:lstStyle/>
          <a:p>
            <a:pPr marL="204786" marR="0" lvl="0" indent="-171449" algn="l" rtl="0">
              <a:lnSpc>
                <a:spcPct val="70000"/>
              </a:lnSpc>
              <a:spcBef>
                <a:spcPts val="0"/>
              </a:spcBef>
              <a:spcAft>
                <a:spcPts val="0"/>
              </a:spcAft>
              <a:buClr>
                <a:srgbClr val="002060"/>
              </a:buClr>
              <a:buSzPts val="200"/>
              <a:buFont typeface="Arial"/>
              <a:buChar char="•"/>
            </a:pPr>
            <a:r>
              <a:rPr lang="en-US" sz="1800" b="0" i="0" u="none">
                <a:solidFill>
                  <a:srgbClr val="002060"/>
                </a:solidFill>
                <a:latin typeface="Calibri"/>
                <a:ea typeface="Calibri"/>
                <a:cs typeface="Calibri"/>
                <a:sym typeface="Calibri"/>
              </a:rPr>
              <a:t>Label encoding is simply converting each value in a column to a number</a:t>
            </a:r>
            <a:endParaRPr sz="1800" b="0" i="0" u="none">
              <a:solidFill>
                <a:schemeClr val="dk1"/>
              </a:solidFill>
              <a:latin typeface="Calibri"/>
              <a:ea typeface="Calibri"/>
              <a:cs typeface="Calibri"/>
              <a:sym typeface="Calibri"/>
            </a:endParaRPr>
          </a:p>
          <a:p>
            <a:pPr marL="204786" marR="0" lvl="0" indent="-171449" algn="l" rtl="0">
              <a:lnSpc>
                <a:spcPct val="70000"/>
              </a:lnSpc>
              <a:spcBef>
                <a:spcPts val="1300"/>
              </a:spcBef>
              <a:spcAft>
                <a:spcPts val="0"/>
              </a:spcAft>
              <a:buClr>
                <a:srgbClr val="002060"/>
              </a:buClr>
              <a:buSzPts val="200"/>
              <a:buFont typeface="Arial"/>
              <a:buChar char="•"/>
            </a:pPr>
            <a:r>
              <a:rPr lang="en-US" sz="1800" b="0" i="0" u="none">
                <a:solidFill>
                  <a:srgbClr val="002060"/>
                </a:solidFill>
                <a:latin typeface="Calibri"/>
                <a:ea typeface="Calibri"/>
                <a:cs typeface="Calibri"/>
                <a:sym typeface="Calibri"/>
              </a:rPr>
              <a:t>First convert a column to a category, then use those category values for your label encoding</a:t>
            </a:r>
            <a:endParaRPr sz="1800" b="0" i="0" u="none">
              <a:solidFill>
                <a:schemeClr val="dk1"/>
              </a:solidFill>
              <a:latin typeface="Calibri"/>
              <a:ea typeface="Calibri"/>
              <a:cs typeface="Calibri"/>
              <a:sym typeface="Calibri"/>
            </a:endParaRPr>
          </a:p>
          <a:p>
            <a:pPr marL="303213" marR="0" lvl="0" indent="-188913" algn="l" rtl="0">
              <a:spcBef>
                <a:spcPts val="36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p:txBody>
      </p:sp>
      <p:pic>
        <p:nvPicPr>
          <p:cNvPr id="1181" name="Google Shape;1181;p163"/>
          <p:cNvPicPr preferRelativeResize="0"/>
          <p:nvPr/>
        </p:nvPicPr>
        <p:blipFill rotWithShape="1">
          <a:blip r:embed="rId3">
            <a:alphaModFix/>
          </a:blip>
          <a:srcRect/>
          <a:stretch/>
        </p:blipFill>
        <p:spPr>
          <a:xfrm>
            <a:off x="1066800" y="1638300"/>
            <a:ext cx="7010400" cy="3800475"/>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0">
                                            <p:txEl>
                                              <p:pRg st="0" end="0"/>
                                            </p:txEl>
                                          </p:spTgt>
                                        </p:tgtEl>
                                        <p:attrNameLst>
                                          <p:attrName>style.visibility</p:attrName>
                                        </p:attrNameLst>
                                      </p:cBhvr>
                                      <p:to>
                                        <p:strVal val="visible"/>
                                      </p:to>
                                    </p:set>
                                    <p:animEffect transition="in" filter="fade">
                                      <p:cBhvr>
                                        <p:cTn id="7" dur="500"/>
                                        <p:tgtEl>
                                          <p:spTgt spid="11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80">
                                            <p:txEl>
                                              <p:pRg st="1" end="1"/>
                                            </p:txEl>
                                          </p:spTgt>
                                        </p:tgtEl>
                                        <p:attrNameLst>
                                          <p:attrName>style.visibility</p:attrName>
                                        </p:attrNameLst>
                                      </p:cBhvr>
                                      <p:to>
                                        <p:strVal val="visible"/>
                                      </p:to>
                                    </p:set>
                                    <p:animEffect transition="in" filter="fade">
                                      <p:cBhvr>
                                        <p:cTn id="12" dur="500"/>
                                        <p:tgtEl>
                                          <p:spTgt spid="118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80">
                                            <p:txEl>
                                              <p:pRg st="2" end="2"/>
                                            </p:txEl>
                                          </p:spTgt>
                                        </p:tgtEl>
                                        <p:attrNameLst>
                                          <p:attrName>style.visibility</p:attrName>
                                        </p:attrNameLst>
                                      </p:cBhvr>
                                      <p:to>
                                        <p:strVal val="visible"/>
                                      </p:to>
                                    </p:set>
                                    <p:animEffect transition="in" filter="fade">
                                      <p:cBhvr>
                                        <p:cTn id="17" dur="500"/>
                                        <p:tgtEl>
                                          <p:spTgt spid="11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64"/>
          <p:cNvSpPr txBox="1">
            <a:spLocks noGrp="1"/>
          </p:cNvSpPr>
          <p:nvPr>
            <p:ph type="title"/>
          </p:nvPr>
        </p:nvSpPr>
        <p:spPr>
          <a:xfrm>
            <a:off x="911225" y="4533900"/>
            <a:ext cx="8229600" cy="9525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chemeClr val="dk1"/>
              </a:buClr>
              <a:buSzPts val="2000"/>
              <a:buFont typeface="Calibri"/>
              <a:buNone/>
            </a:pPr>
            <a:r>
              <a:rPr lang="en-US" sz="2000" b="1" i="0" u="none">
                <a:solidFill>
                  <a:schemeClr val="dk1"/>
                </a:solidFill>
                <a:latin typeface="Calibri"/>
                <a:ea typeface="Calibri"/>
                <a:cs typeface="Calibri"/>
                <a:sym typeface="Calibri"/>
              </a:rPr>
              <a:t>Label encoding does not replace existing categorical column ,it adds extra column with attr_cat. i.e., duplicate columns exist in a dataset, the original categorical column should be droped for further processing.</a:t>
            </a:r>
            <a:endParaRPr/>
          </a:p>
        </p:txBody>
      </p:sp>
      <p:pic>
        <p:nvPicPr>
          <p:cNvPr id="1187" name="Google Shape;1187;p164"/>
          <p:cNvPicPr preferRelativeResize="0">
            <a:picLocks noGrp="1"/>
          </p:cNvPicPr>
          <p:nvPr>
            <p:ph idx="1"/>
          </p:nvPr>
        </p:nvPicPr>
        <p:blipFill rotWithShape="1">
          <a:blip r:embed="rId3">
            <a:alphaModFix/>
          </a:blip>
          <a:srcRect/>
          <a:stretch/>
        </p:blipFill>
        <p:spPr>
          <a:xfrm>
            <a:off x="1019175" y="342900"/>
            <a:ext cx="7258050" cy="381000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165"/>
          <p:cNvSpPr txBox="1">
            <a:spLocks noGrp="1"/>
          </p:cNvSpPr>
          <p:nvPr>
            <p:ph type="title"/>
          </p:nvPr>
        </p:nvSpPr>
        <p:spPr>
          <a:xfrm>
            <a:off x="381000" y="1333500"/>
            <a:ext cx="82296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Removing Unwanted attributes/columns</a:t>
            </a:r>
            <a:endParaRPr/>
          </a:p>
        </p:txBody>
      </p:sp>
      <p:sp>
        <p:nvSpPr>
          <p:cNvPr id="1193" name="Google Shape;1193;p165"/>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125411" algn="l" rtl="0">
              <a:lnSpc>
                <a:spcPct val="100000"/>
              </a:lnSpc>
              <a:spcBef>
                <a:spcPts val="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toyotadf=toyotadf.drop(['Unnamed: 0'],axis=1)</a:t>
            </a:r>
            <a:endParaRPr/>
          </a:p>
        </p:txBody>
      </p:sp>
      <p:sp>
        <p:nvSpPr>
          <p:cNvPr id="1194" name="Google Shape;1194;p165"/>
          <p:cNvSpPr txBox="1"/>
          <p:nvPr/>
        </p:nvSpPr>
        <p:spPr>
          <a:xfrm>
            <a:off x="914400" y="196850"/>
            <a:ext cx="8229600" cy="952500"/>
          </a:xfrm>
          <a:prstGeom prst="rect">
            <a:avLst/>
          </a:prstGeom>
          <a:no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Feature Selection</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199" name="Google Shape;1199;p166"/>
          <p:cNvSpPr txBox="1">
            <a:spLocks noGrp="1"/>
          </p:cNvSpPr>
          <p:nvPr>
            <p:ph type="title"/>
          </p:nvPr>
        </p:nvSpPr>
        <p:spPr>
          <a:xfrm>
            <a:off x="685800" y="419100"/>
            <a:ext cx="8001000" cy="7620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Feature Selection</a:t>
            </a:r>
            <a:endParaRPr/>
          </a:p>
        </p:txBody>
      </p:sp>
      <p:pic>
        <p:nvPicPr>
          <p:cNvPr id="1200" name="Google Shape;1200;p166"/>
          <p:cNvPicPr preferRelativeResize="0">
            <a:picLocks noGrp="1"/>
          </p:cNvPicPr>
          <p:nvPr>
            <p:ph idx="1"/>
          </p:nvPr>
        </p:nvPicPr>
        <p:blipFill rotWithShape="1">
          <a:blip r:embed="rId3">
            <a:alphaModFix/>
          </a:blip>
          <a:srcRect/>
          <a:stretch/>
        </p:blipFill>
        <p:spPr>
          <a:xfrm>
            <a:off x="914400" y="1562100"/>
            <a:ext cx="7391400" cy="2638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6"/>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Ordinal Data</a:t>
            </a:r>
            <a:endParaRPr/>
          </a:p>
        </p:txBody>
      </p:sp>
      <p:sp>
        <p:nvSpPr>
          <p:cNvPr id="196" name="Google Shape;196;p16"/>
          <p:cNvSpPr txBox="1">
            <a:spLocks noGrp="1"/>
          </p:cNvSpPr>
          <p:nvPr>
            <p:ph sz="half" idx="1"/>
          </p:nvPr>
        </p:nvSpPr>
        <p:spPr>
          <a:xfrm>
            <a:off x="3505200" y="952500"/>
            <a:ext cx="5334000" cy="4648200"/>
          </a:xfrm>
          <a:prstGeom prst="rect">
            <a:avLst/>
          </a:prstGeom>
          <a:noFill/>
          <a:ln>
            <a:noFill/>
          </a:ln>
        </p:spPr>
        <p:txBody>
          <a:bodyPr spcFirstLastPara="1" wrap="square" lIns="81025" tIns="40500" rIns="81025" bIns="40500" anchor="t" anchorCtr="0">
            <a:normAutofit/>
          </a:bodyPr>
          <a:lstStyle/>
          <a:p>
            <a:pPr marL="0" marR="0" lvl="0" indent="0" algn="l" rtl="0">
              <a:lnSpc>
                <a:spcPct val="100000"/>
              </a:lnSpc>
              <a:spcBef>
                <a:spcPts val="0"/>
              </a:spcBef>
              <a:spcAft>
                <a:spcPts val="0"/>
              </a:spcAft>
              <a:buClr>
                <a:schemeClr val="dk1"/>
              </a:buClr>
              <a:buSzPts val="1800"/>
              <a:buFont typeface="Arial"/>
              <a:buNone/>
            </a:pPr>
            <a:r>
              <a:rPr lang="en-US" sz="1800" b="1" i="0" u="none">
                <a:solidFill>
                  <a:schemeClr val="dk1"/>
                </a:solidFill>
                <a:latin typeface="Calibri"/>
                <a:ea typeface="Calibri"/>
                <a:cs typeface="Calibri"/>
                <a:sym typeface="Calibri"/>
              </a:rPr>
              <a:t>Machine Learning Usage</a:t>
            </a:r>
            <a:r>
              <a:rPr lang="en-US" sz="1800" b="0" i="0" u="none">
                <a:solidFill>
                  <a:schemeClr val="dk1"/>
                </a:solidFill>
                <a:latin typeface="Calibri"/>
                <a:ea typeface="Calibri"/>
                <a:cs typeface="Calibri"/>
                <a:sym typeface="Calibri"/>
              </a:rPr>
              <a:t>: </a:t>
            </a:r>
            <a:endParaRPr sz="1800" b="0" i="0" u="none">
              <a:solidFill>
                <a:schemeClr val="dk1"/>
              </a:solidFill>
              <a:latin typeface="Calibri"/>
              <a:ea typeface="Calibri"/>
              <a:cs typeface="Calibri"/>
              <a:sym typeface="Calibri"/>
            </a:endParaRPr>
          </a:p>
          <a:p>
            <a:pPr marL="0" marR="0" lvl="0" indent="-1143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Ordinal data can be encoded using integer values that represent the order, but like nominal data, the difference between the values does not carry specific meaning. </a:t>
            </a:r>
            <a:endParaRPr/>
          </a:p>
          <a:p>
            <a:pPr marL="0" marR="0" lvl="0" indent="-114300" algn="l" rtl="0">
              <a:lnSpc>
                <a:spcPct val="10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Some algorithms may take the ordering into account (e.g., tree-based models like decision trees), but most models treat ordinal variables as categorical.</a:t>
            </a:r>
            <a:endParaRPr/>
          </a:p>
          <a:p>
            <a:pPr marL="303213" marR="0" lvl="0" indent="-188913" algn="l" rtl="0">
              <a:spcBef>
                <a:spcPts val="36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p:txBody>
      </p:sp>
      <p:pic>
        <p:nvPicPr>
          <p:cNvPr id="197" name="Google Shape;197;p16"/>
          <p:cNvPicPr preferRelativeResize="0">
            <a:picLocks noGrp="1"/>
          </p:cNvPicPr>
          <p:nvPr>
            <p:ph sz="half" idx="2"/>
          </p:nvPr>
        </p:nvPicPr>
        <p:blipFill rotWithShape="1">
          <a:blip r:embed="rId3">
            <a:alphaModFix/>
          </a:blip>
          <a:srcRect/>
          <a:stretch/>
        </p:blipFill>
        <p:spPr>
          <a:xfrm>
            <a:off x="381000" y="1562100"/>
            <a:ext cx="2895600" cy="29448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
                                            <p:txEl>
                                              <p:pRg st="0" end="0"/>
                                            </p:txEl>
                                          </p:spTgt>
                                        </p:tgtEl>
                                        <p:attrNameLst>
                                          <p:attrName>style.visibility</p:attrName>
                                        </p:attrNameLst>
                                      </p:cBhvr>
                                      <p:to>
                                        <p:strVal val="visible"/>
                                      </p:to>
                                    </p:set>
                                    <p:anim calcmode="lin" valueType="num">
                                      <p:cBhvr additive="base">
                                        <p:cTn id="7" dur="500"/>
                                        <p:tgtEl>
                                          <p:spTgt spid="19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6">
                                            <p:txEl>
                                              <p:pRg st="1" end="1"/>
                                            </p:txEl>
                                          </p:spTgt>
                                        </p:tgtEl>
                                        <p:attrNameLst>
                                          <p:attrName>style.visibility</p:attrName>
                                        </p:attrNameLst>
                                      </p:cBhvr>
                                      <p:to>
                                        <p:strVal val="visible"/>
                                      </p:to>
                                    </p:set>
                                    <p:anim calcmode="lin" valueType="num">
                                      <p:cBhvr additive="base">
                                        <p:cTn id="12" dur="500"/>
                                        <p:tgtEl>
                                          <p:spTgt spid="19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6">
                                            <p:txEl>
                                              <p:pRg st="2" end="2"/>
                                            </p:txEl>
                                          </p:spTgt>
                                        </p:tgtEl>
                                        <p:attrNameLst>
                                          <p:attrName>style.visibility</p:attrName>
                                        </p:attrNameLst>
                                      </p:cBhvr>
                                      <p:to>
                                        <p:strVal val="visible"/>
                                      </p:to>
                                    </p:set>
                                    <p:anim calcmode="lin" valueType="num">
                                      <p:cBhvr additive="base">
                                        <p:cTn id="17" dur="500"/>
                                        <p:tgtEl>
                                          <p:spTgt spid="19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96">
                                            <p:txEl>
                                              <p:pRg st="3" end="3"/>
                                            </p:txEl>
                                          </p:spTgt>
                                        </p:tgtEl>
                                        <p:attrNameLst>
                                          <p:attrName>style.visibility</p:attrName>
                                        </p:attrNameLst>
                                      </p:cBhvr>
                                      <p:to>
                                        <p:strVal val="visible"/>
                                      </p:to>
                                    </p:set>
                                    <p:anim calcmode="lin" valueType="num">
                                      <p:cBhvr additive="base">
                                        <p:cTn id="22" dur="500"/>
                                        <p:tgtEl>
                                          <p:spTgt spid="19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7"/>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Training &amp; Test Data Splitting</a:t>
            </a:r>
            <a:endParaRPr/>
          </a:p>
        </p:txBody>
      </p:sp>
      <p:sp>
        <p:nvSpPr>
          <p:cNvPr id="1206" name="Google Shape;1206;p167"/>
          <p:cNvSpPr txBox="1">
            <a:spLocks noGrp="1"/>
          </p:cNvSpPr>
          <p:nvPr>
            <p:ph idx="1"/>
          </p:nvPr>
        </p:nvSpPr>
        <p:spPr>
          <a:xfrm>
            <a:off x="0" y="1333500"/>
            <a:ext cx="9220200" cy="2743200"/>
          </a:xfrm>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from sklearn.model_selection import train_test_split </a:t>
            </a:r>
            <a:endParaRPr/>
          </a:p>
          <a:p>
            <a:pPr marL="0" marR="0" lvl="0" indent="0" algn="l" rtl="0">
              <a:lnSpc>
                <a:spcPct val="100000"/>
              </a:lnSpc>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a:p>
            <a:pPr marL="0" marR="0" lvl="0" indent="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 split the data into train and test sets</a:t>
            </a:r>
            <a:endParaRPr/>
          </a:p>
          <a:p>
            <a:pPr marL="0" marR="0" lvl="0" indent="0" algn="l" rtl="0">
              <a:lnSpc>
                <a:spcPct val="10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train_x,test_x,train_y,test_y = train_test_split(x, y, test_size=0.2, shuffle=True)</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168"/>
          <p:cNvSpPr txBox="1">
            <a:spLocks noGrp="1"/>
          </p:cNvSpPr>
          <p:nvPr>
            <p:ph type="title"/>
          </p:nvPr>
        </p:nvSpPr>
        <p:spPr>
          <a:xfrm>
            <a:off x="381000" y="568960"/>
            <a:ext cx="8229600" cy="647700"/>
          </a:xfrm>
          <a:prstGeom prst="rect">
            <a:avLst/>
          </a:prstGeom>
          <a:noFill/>
          <a:ln>
            <a:noFill/>
          </a:ln>
        </p:spPr>
        <p:txBody>
          <a:bodyPr spcFirstLastPara="1" wrap="square" lIns="81025" tIns="40500" rIns="81025" bIns="40500" anchor="ctr" anchorCtr="0">
            <a:normAutofit/>
          </a:bodyPr>
          <a:lstStyle/>
          <a:p>
            <a:pPr marL="0" lvl="0" indent="0" algn="ctr" rtl="0">
              <a:lnSpc>
                <a:spcPct val="100000"/>
              </a:lnSpc>
              <a:spcBef>
                <a:spcPts val="0"/>
              </a:spcBef>
              <a:spcAft>
                <a:spcPts val="0"/>
              </a:spcAft>
              <a:buClr>
                <a:schemeClr val="dk1"/>
              </a:buClr>
              <a:buSzPts val="3500"/>
              <a:buFont typeface="Calibri"/>
              <a:buNone/>
            </a:pPr>
            <a:r>
              <a:rPr lang="en-US" sz="3500" b="1" i="0" u="none" dirty="0">
                <a:solidFill>
                  <a:schemeClr val="dk1"/>
                </a:solidFill>
                <a:latin typeface="Calibri"/>
                <a:ea typeface="Calibri"/>
                <a:cs typeface="Calibri"/>
                <a:sym typeface="Calibri"/>
              </a:rPr>
              <a:t>Data Transformation:</a:t>
            </a:r>
            <a:r>
              <a:rPr lang="en-US" sz="3500" b="0" i="0" u="none" dirty="0">
                <a:solidFill>
                  <a:schemeClr val="dk1"/>
                </a:solidFill>
                <a:latin typeface="Calibri"/>
                <a:ea typeface="Calibri"/>
                <a:cs typeface="Calibri"/>
                <a:sym typeface="Calibri"/>
              </a:rPr>
              <a:t> </a:t>
            </a:r>
            <a:endParaRPr dirty="0"/>
          </a:p>
        </p:txBody>
      </p:sp>
      <p:sp>
        <p:nvSpPr>
          <p:cNvPr id="1212" name="Google Shape;1212;p168"/>
          <p:cNvSpPr txBox="1">
            <a:spLocks noGrp="1"/>
          </p:cNvSpPr>
          <p:nvPr>
            <p:ph idx="1"/>
          </p:nvPr>
        </p:nvSpPr>
        <p:spPr>
          <a:xfrm>
            <a:off x="381000" y="1419860"/>
            <a:ext cx="84582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Arial"/>
                <a:ea typeface="Arial"/>
                <a:cs typeface="Arial"/>
                <a:sym typeface="Arial"/>
              </a:rPr>
              <a:t>This step is taken in order to transform the data in appropriate forms. This involves following ways: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1" i="0" u="none" dirty="0">
                <a:solidFill>
                  <a:schemeClr val="dk1"/>
                </a:solidFill>
                <a:latin typeface="Arial"/>
                <a:ea typeface="Arial"/>
                <a:cs typeface="Arial"/>
                <a:sym typeface="Arial"/>
              </a:rPr>
              <a:t>Normalization or Min max Scaling</a:t>
            </a:r>
            <a:endParaRPr sz="2000" b="1" i="0" u="none" dirty="0">
              <a:solidFill>
                <a:schemeClr val="dk1"/>
              </a:solidFill>
              <a:latin typeface="Arial"/>
              <a:ea typeface="Arial"/>
              <a:cs typeface="Arial"/>
              <a:sym typeface="Arial"/>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dirty="0">
                <a:solidFill>
                  <a:schemeClr val="dk1"/>
                </a:solidFill>
                <a:latin typeface="Calibri"/>
                <a:ea typeface="Calibri"/>
                <a:cs typeface="Calibri"/>
                <a:sym typeface="Calibri"/>
              </a:rPr>
              <a:t>Standardization</a:t>
            </a:r>
            <a:r>
              <a:rPr lang="en-US" sz="2000" b="0" i="0" u="none" dirty="0">
                <a:solidFill>
                  <a:schemeClr val="dk1"/>
                </a:solidFill>
                <a:latin typeface="Arial"/>
                <a:ea typeface="Arial"/>
                <a:cs typeface="Arial"/>
                <a:sym typeface="Arial"/>
              </a:rPr>
              <a:t>  </a:t>
            </a:r>
            <a:r>
              <a:rPr lang="en-US" sz="2000" b="1" i="0" u="none" dirty="0">
                <a:solidFill>
                  <a:schemeClr val="dk1"/>
                </a:solidFill>
                <a:latin typeface="Calibri"/>
                <a:ea typeface="Calibri"/>
                <a:cs typeface="Calibri"/>
                <a:sym typeface="Calibri"/>
              </a:rPr>
              <a:t>or</a:t>
            </a:r>
            <a:r>
              <a:rPr lang="en-US" sz="2000" b="0" i="0" u="none" dirty="0">
                <a:solidFill>
                  <a:schemeClr val="dk1"/>
                </a:solidFill>
                <a:latin typeface="Arial"/>
                <a:ea typeface="Arial"/>
                <a:cs typeface="Arial"/>
                <a:sym typeface="Arial"/>
              </a:rPr>
              <a:t> </a:t>
            </a:r>
            <a:r>
              <a:rPr lang="en-US" sz="2000" b="1" i="0" u="none" dirty="0">
                <a:solidFill>
                  <a:schemeClr val="dk1"/>
                </a:solidFill>
                <a:latin typeface="Calibri"/>
                <a:ea typeface="Calibri"/>
                <a:cs typeface="Calibri"/>
                <a:sym typeface="Calibri"/>
              </a:rPr>
              <a:t>Standard Scalar</a:t>
            </a:r>
            <a:endParaRPr dirty="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169"/>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FF0000"/>
              </a:buClr>
              <a:buSzPts val="3900"/>
              <a:buFont typeface="Calibri"/>
              <a:buNone/>
            </a:pPr>
            <a:r>
              <a:rPr lang="en-US" sz="3900" b="1" i="0" u="none">
                <a:solidFill>
                  <a:srgbClr val="FF0000"/>
                </a:solidFill>
                <a:latin typeface="Calibri"/>
                <a:ea typeface="Calibri"/>
                <a:cs typeface="Calibri"/>
                <a:sym typeface="Calibri"/>
              </a:rPr>
              <a:t>Data Normalization </a:t>
            </a:r>
            <a:endParaRPr/>
          </a:p>
        </p:txBody>
      </p:sp>
      <p:pic>
        <p:nvPicPr>
          <p:cNvPr id="1218" name="Google Shape;1218;p169"/>
          <p:cNvPicPr preferRelativeResize="0"/>
          <p:nvPr/>
        </p:nvPicPr>
        <p:blipFill rotWithShape="1">
          <a:blip r:embed="rId3">
            <a:alphaModFix/>
          </a:blip>
          <a:srcRect/>
          <a:stretch/>
        </p:blipFill>
        <p:spPr>
          <a:xfrm>
            <a:off x="533400" y="1104900"/>
            <a:ext cx="8305800" cy="434340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170"/>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By observing min and max values of the attributes, we can say that the values are in different Scale ranges. This will affect the accuracy of the model being build</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The ML algorithm is sensitive to the “relative scales of features”</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Thus thumb rule we follow for ML algorithms is Scaling features.</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The most common techniques of feature scaling are Normalization and Standardization</a:t>
            </a:r>
            <a:endParaRPr sz="2000" b="0" i="0" u="none">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71"/>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MinMax Scaling or Normalization</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fits complete dataset values into the range 0 to 1</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1229" name="Google Shape;1229;p171"/>
          <p:cNvPicPr preferRelativeResize="0"/>
          <p:nvPr/>
        </p:nvPicPr>
        <p:blipFill rotWithShape="1">
          <a:blip r:embed="rId3">
            <a:alphaModFix/>
          </a:blip>
          <a:srcRect/>
          <a:stretch/>
        </p:blipFill>
        <p:spPr>
          <a:xfrm>
            <a:off x="2895600" y="2781300"/>
            <a:ext cx="4038600" cy="1428750"/>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pic>
        <p:nvPicPr>
          <p:cNvPr id="1234" name="Google Shape;1234;p172"/>
          <p:cNvPicPr preferRelativeResize="0">
            <a:picLocks noGrp="1"/>
          </p:cNvPicPr>
          <p:nvPr>
            <p:ph idx="1"/>
          </p:nvPr>
        </p:nvPicPr>
        <p:blipFill rotWithShape="1">
          <a:blip r:embed="rId3">
            <a:alphaModFix/>
          </a:blip>
          <a:srcRect/>
          <a:stretch/>
        </p:blipFill>
        <p:spPr>
          <a:xfrm>
            <a:off x="685800" y="571500"/>
            <a:ext cx="7772400" cy="464820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73"/>
          <p:cNvSpPr txBox="1">
            <a:spLocks noGrp="1"/>
          </p:cNvSpPr>
          <p:nvPr>
            <p:ph idx="1"/>
          </p:nvPr>
        </p:nvSpPr>
        <p:spPr>
          <a:xfrm>
            <a:off x="457200" y="571500"/>
            <a:ext cx="8229600" cy="4533900"/>
          </a:xfrm>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a:solidFill>
                  <a:schemeClr val="dk1"/>
                </a:solidFill>
                <a:latin typeface="Calibri"/>
                <a:ea typeface="Calibri"/>
                <a:cs typeface="Calibri"/>
                <a:sym typeface="Calibri"/>
              </a:rPr>
              <a:t>Standard Scalar or standardization</a:t>
            </a:r>
            <a:endParaRPr sz="2800" b="0" i="0" u="none">
              <a:solidFill>
                <a:schemeClr val="dk1"/>
              </a:solidFill>
              <a:latin typeface="Calibri"/>
              <a:ea typeface="Calibri"/>
              <a:cs typeface="Calibri"/>
              <a:sym typeface="Calibri"/>
            </a:endParaRPr>
          </a:p>
          <a:p>
            <a:pPr marL="0" marR="0" lvl="0" indent="-177800"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will transform the data such that its distribution will have a mean value 0 and standard deviation of 1.</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1240" name="Google Shape;1240;p173"/>
          <p:cNvPicPr preferRelativeResize="0"/>
          <p:nvPr/>
        </p:nvPicPr>
        <p:blipFill rotWithShape="1">
          <a:blip r:embed="rId3">
            <a:alphaModFix/>
          </a:blip>
          <a:srcRect/>
          <a:stretch/>
        </p:blipFill>
        <p:spPr>
          <a:xfrm>
            <a:off x="2514600" y="2476500"/>
            <a:ext cx="3505200" cy="2065337"/>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44"/>
        <p:cNvGrpSpPr/>
        <p:nvPr/>
      </p:nvGrpSpPr>
      <p:grpSpPr>
        <a:xfrm>
          <a:off x="0" y="0"/>
          <a:ext cx="0" cy="0"/>
          <a:chOff x="0" y="0"/>
          <a:chExt cx="0" cy="0"/>
        </a:xfrm>
      </p:grpSpPr>
      <p:pic>
        <p:nvPicPr>
          <p:cNvPr id="1245" name="Google Shape;1245;p174"/>
          <p:cNvPicPr preferRelativeResize="0">
            <a:picLocks noGrp="1"/>
          </p:cNvPicPr>
          <p:nvPr>
            <p:ph idx="1"/>
          </p:nvPr>
        </p:nvPicPr>
        <p:blipFill rotWithShape="1">
          <a:blip r:embed="rId3">
            <a:alphaModFix/>
          </a:blip>
          <a:srcRect/>
          <a:stretch/>
        </p:blipFill>
        <p:spPr>
          <a:xfrm>
            <a:off x="609600" y="723900"/>
            <a:ext cx="7924800" cy="396240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75"/>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Data visualization</a:t>
            </a:r>
            <a:endParaRPr/>
          </a:p>
        </p:txBody>
      </p:sp>
      <p:sp>
        <p:nvSpPr>
          <p:cNvPr id="1251" name="Google Shape;1251;p175"/>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Data visualization is the graphical representation of information or data.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By using visual elements like charts, graphs, and maps, data visualization tools provide an accessible way to see and understand trends, outliers, and hidden patterns in data.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1">
                                            <p:txEl>
                                              <p:pRg st="0" end="0"/>
                                            </p:txEl>
                                          </p:spTgt>
                                        </p:tgtEl>
                                        <p:attrNameLst>
                                          <p:attrName>style.visibility</p:attrName>
                                        </p:attrNameLst>
                                      </p:cBhvr>
                                      <p:to>
                                        <p:strVal val="visible"/>
                                      </p:to>
                                    </p:set>
                                    <p:animEffect transition="in" filter="fade">
                                      <p:cBhvr>
                                        <p:cTn id="7" dur="500"/>
                                        <p:tgtEl>
                                          <p:spTgt spid="12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51">
                                            <p:txEl>
                                              <p:pRg st="1" end="1"/>
                                            </p:txEl>
                                          </p:spTgt>
                                        </p:tgtEl>
                                        <p:attrNameLst>
                                          <p:attrName>style.visibility</p:attrName>
                                        </p:attrNameLst>
                                      </p:cBhvr>
                                      <p:to>
                                        <p:strVal val="visible"/>
                                      </p:to>
                                    </p:set>
                                    <p:animEffect transition="in" filter="fade">
                                      <p:cBhvr>
                                        <p:cTn id="12" dur="500"/>
                                        <p:tgtEl>
                                          <p:spTgt spid="12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76"/>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Why Data Visualization</a:t>
            </a:r>
            <a:endParaRPr/>
          </a:p>
        </p:txBody>
      </p:sp>
      <p:pic>
        <p:nvPicPr>
          <p:cNvPr id="1257" name="Google Shape;1257;p176"/>
          <p:cNvPicPr preferRelativeResize="0">
            <a:picLocks noGrp="1"/>
          </p:cNvPicPr>
          <p:nvPr>
            <p:ph idx="1"/>
          </p:nvPr>
        </p:nvPicPr>
        <p:blipFill rotWithShape="1">
          <a:blip r:embed="rId3">
            <a:alphaModFix/>
          </a:blip>
          <a:srcRect/>
          <a:stretch/>
        </p:blipFill>
        <p:spPr>
          <a:xfrm>
            <a:off x="1435100" y="1758950"/>
            <a:ext cx="7499350" cy="289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7"/>
          <p:cNvSpPr txBox="1">
            <a:spLocks noGrp="1"/>
          </p:cNvSpPr>
          <p:nvPr>
            <p:ph type="title"/>
          </p:nvPr>
        </p:nvSpPr>
        <p:spPr>
          <a:xfrm>
            <a:off x="685800" y="228600"/>
            <a:ext cx="7467600" cy="4953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
            </a:r>
            <a:br>
              <a:rPr lang="en-US" sz="3600" b="1" i="0" u="none">
                <a:solidFill>
                  <a:srgbClr val="C00000"/>
                </a:solidFill>
                <a:latin typeface="Calibri"/>
                <a:ea typeface="Calibri"/>
                <a:cs typeface="Calibri"/>
                <a:sym typeface="Calibri"/>
              </a:rPr>
            </a:br>
            <a:r>
              <a:rPr lang="en-US" sz="3600" b="1" i="0" u="none">
                <a:solidFill>
                  <a:srgbClr val="C00000"/>
                </a:solidFill>
                <a:latin typeface="Calibri"/>
                <a:ea typeface="Calibri"/>
                <a:cs typeface="Calibri"/>
                <a:sym typeface="Calibri"/>
              </a:rPr>
              <a:t>Quantitative Data or Numerical Data</a:t>
            </a:r>
            <a:br>
              <a:rPr lang="en-US" sz="3600" b="1" i="0" u="none">
                <a:solidFill>
                  <a:srgbClr val="C00000"/>
                </a:solidFill>
                <a:latin typeface="Calibri"/>
                <a:ea typeface="Calibri"/>
                <a:cs typeface="Calibri"/>
                <a:sym typeface="Calibri"/>
              </a:rPr>
            </a:br>
            <a:endParaRPr/>
          </a:p>
        </p:txBody>
      </p:sp>
      <p:sp>
        <p:nvSpPr>
          <p:cNvPr id="203" name="Google Shape;203;p17"/>
          <p:cNvSpPr txBox="1">
            <a:spLocks noGrp="1"/>
          </p:cNvSpPr>
          <p:nvPr>
            <p:ph sz="half" idx="1"/>
          </p:nvPr>
        </p:nvSpPr>
        <p:spPr>
          <a:xfrm>
            <a:off x="609600" y="1028700"/>
            <a:ext cx="8077200" cy="46863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9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Quantitative data </a:t>
            </a:r>
            <a:r>
              <a:rPr lang="en-US" sz="2000" b="0" i="0" u="none">
                <a:solidFill>
                  <a:schemeClr val="dk1"/>
                </a:solidFill>
                <a:latin typeface="Calibri"/>
                <a:ea typeface="Calibri"/>
                <a:cs typeface="Calibri"/>
                <a:sym typeface="Calibri"/>
              </a:rPr>
              <a:t>relates to information about the quantity of an object</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Quantitative data can be expressed in numerical values, which makes it countable and includes statistical data analysis.</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Also known as Numerical data.</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Quantitative data can be used for statistical manipulation and represented on a wide variety of graphs and charts such as bar graphs, histograms, scatter plots, boxplot, pie charts, etc.</a:t>
            </a:r>
            <a:endParaRPr sz="1900" b="0" i="0" u="none">
              <a:solidFill>
                <a:schemeClr val="dk1"/>
              </a:solidFill>
              <a:latin typeface="Calibri"/>
              <a:ea typeface="Calibri"/>
              <a:cs typeface="Calibri"/>
              <a:sym typeface="Calibri"/>
            </a:endParaRPr>
          </a:p>
          <a:p>
            <a:pPr marL="303212" marR="0" lvl="0" indent="-303212" algn="l" rtl="0">
              <a:lnSpc>
                <a:spcPct val="90000"/>
              </a:lnSpc>
              <a:spcBef>
                <a:spcPts val="380"/>
              </a:spcBef>
              <a:spcAft>
                <a:spcPts val="0"/>
              </a:spcAft>
              <a:buClr>
                <a:srgbClr val="FF0000"/>
              </a:buClr>
              <a:buSzPts val="1900"/>
              <a:buFont typeface="Arial"/>
              <a:buNone/>
            </a:pPr>
            <a:r>
              <a:rPr lang="en-US" sz="1900" b="1" i="0" u="none">
                <a:solidFill>
                  <a:srgbClr val="FF0000"/>
                </a:solidFill>
                <a:latin typeface="Calibri"/>
                <a:ea typeface="Calibri"/>
                <a:cs typeface="Calibri"/>
                <a:sym typeface="Calibri"/>
              </a:rPr>
              <a:t> Examples:</a:t>
            </a:r>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Height or weight of a person : 175cm</a:t>
            </a:r>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Room Temperature: 29 centigrade</a:t>
            </a:r>
            <a:endParaRPr sz="1900" b="0" i="0" u="none">
              <a:solidFill>
                <a:schemeClr val="dk1"/>
              </a:solidFill>
              <a:latin typeface="Calibri"/>
              <a:ea typeface="Calibri"/>
              <a:cs typeface="Calibri"/>
              <a:sym typeface="Calibri"/>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Marks :59, 80, 60…</a:t>
            </a:r>
            <a:endParaRPr sz="1900" b="0" i="0" u="none">
              <a:solidFill>
                <a:schemeClr val="dk1"/>
              </a:solidFill>
              <a:latin typeface="Calibri"/>
              <a:ea typeface="Calibri"/>
              <a:cs typeface="Calibri"/>
              <a:sym typeface="Calibri"/>
            </a:endParaRPr>
          </a:p>
          <a:p>
            <a:pPr marL="303212" marR="0" lvl="0" indent="-303212" algn="just"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Time:2PM,6AM</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Quantitative data is further classified into two parts :</a:t>
            </a:r>
            <a:endParaRPr/>
          </a:p>
          <a:p>
            <a:pPr marL="303212" marR="0" lvl="0" indent="-303212" algn="l" rtl="0">
              <a:lnSpc>
                <a:spcPct val="9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    1.Discrete Data                   2.Continuous Data</a:t>
            </a:r>
            <a:endParaRPr/>
          </a:p>
          <a:p>
            <a:pPr marL="303212" marR="0" lvl="0" indent="-182561" algn="just" rtl="0">
              <a:lnSpc>
                <a:spcPct val="90000"/>
              </a:lnSpc>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303213" marR="0" lvl="0" indent="-182563" algn="l" rtl="0">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p:txBody>
      </p:sp>
      <p:sp>
        <p:nvSpPr>
          <p:cNvPr id="204" name="Google Shape;204;p17"/>
          <p:cNvSpPr txBox="1"/>
          <p:nvPr/>
        </p:nvSpPr>
        <p:spPr>
          <a:xfrm>
            <a:off x="1143000" y="4762500"/>
            <a:ext cx="7467600" cy="762000"/>
          </a:xfrm>
          <a:prstGeom prst="rect">
            <a:avLst/>
          </a:prstGeom>
          <a:noFill/>
          <a:ln>
            <a:noFill/>
          </a:ln>
        </p:spPr>
        <p:txBody>
          <a:bodyPr spcFirstLastPara="1" wrap="square" lIns="81025" tIns="40500" rIns="81025" bIns="40500" anchor="ctr" anchorCtr="0">
            <a:normAutofit fontScale="92500" lnSpcReduction="10000"/>
          </a:bodyPr>
          <a:lstStyle/>
          <a:p>
            <a:pPr marL="0" marR="0" lvl="0" indent="0" algn="ctr" rtl="0">
              <a:lnSpc>
                <a:spcPct val="80000"/>
              </a:lnSpc>
              <a:spcBef>
                <a:spcPts val="0"/>
              </a:spcBef>
              <a:spcAft>
                <a:spcPts val="0"/>
              </a:spcAft>
              <a:buClr>
                <a:srgbClr val="C00000"/>
              </a:buClr>
              <a:buSzPts val="1000"/>
              <a:buFont typeface="Calibri"/>
              <a:buNone/>
            </a:pPr>
            <a:r>
              <a:rPr lang="en-US" sz="1000" b="1" i="0" u="none" strike="noStrike" cap="none">
                <a:solidFill>
                  <a:srgbClr val="C00000"/>
                </a:solidFill>
                <a:latin typeface="Calibri"/>
                <a:ea typeface="Calibri"/>
                <a:cs typeface="Calibri"/>
                <a:sym typeface="Calibri"/>
              </a:rPr>
              <a:t/>
            </a:r>
            <a:br>
              <a:rPr lang="en-US" sz="1000" b="1" i="0" u="none" strike="noStrike" cap="none">
                <a:solidFill>
                  <a:srgbClr val="C00000"/>
                </a:solidFill>
                <a:latin typeface="Calibri"/>
                <a:ea typeface="Calibri"/>
                <a:cs typeface="Calibri"/>
                <a:sym typeface="Calibri"/>
              </a:rPr>
            </a:br>
            <a:endParaRPr/>
          </a:p>
          <a:p>
            <a:pPr marL="0" marR="0" lvl="0" indent="0" algn="l" rtl="0">
              <a:lnSpc>
                <a:spcPct val="8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 </a:t>
            </a:r>
            <a:r>
              <a:rPr lang="en-US" sz="1000" b="1" i="0" u="none" strike="noStrike" cap="none">
                <a:solidFill>
                  <a:srgbClr val="C00000"/>
                </a:solidFill>
                <a:latin typeface="Calibri"/>
                <a:ea typeface="Calibri"/>
                <a:cs typeface="Calibri"/>
                <a:sym typeface="Calibri"/>
              </a:rPr>
              <a:t/>
            </a:r>
            <a:br>
              <a:rPr lang="en-US" sz="1000" b="1" i="0" u="none" strike="noStrike" cap="none">
                <a:solidFill>
                  <a:srgbClr val="C00000"/>
                </a:solidFill>
                <a:latin typeface="Calibri"/>
                <a:ea typeface="Calibri"/>
                <a:cs typeface="Calibri"/>
                <a:sym typeface="Calibri"/>
              </a:rPr>
            </a:b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xEl>
                                              <p:pRg st="0" end="0"/>
                                            </p:txEl>
                                          </p:spTgt>
                                        </p:tgtEl>
                                        <p:attrNameLst>
                                          <p:attrName>style.visibility</p:attrName>
                                        </p:attrNameLst>
                                      </p:cBhvr>
                                      <p:to>
                                        <p:strVal val="visible"/>
                                      </p:to>
                                    </p:set>
                                    <p:animEffect transition="in" filter="fade">
                                      <p:cBhvr>
                                        <p:cTn id="7" dur="500"/>
                                        <p:tgtEl>
                                          <p:spTgt spid="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3">
                                            <p:txEl>
                                              <p:pRg st="1" end="1"/>
                                            </p:txEl>
                                          </p:spTgt>
                                        </p:tgtEl>
                                        <p:attrNameLst>
                                          <p:attrName>style.visibility</p:attrName>
                                        </p:attrNameLst>
                                      </p:cBhvr>
                                      <p:to>
                                        <p:strVal val="visible"/>
                                      </p:to>
                                    </p:set>
                                    <p:animEffect transition="in" filter="fade">
                                      <p:cBhvr>
                                        <p:cTn id="12" dur="500"/>
                                        <p:tgtEl>
                                          <p:spTgt spid="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3">
                                            <p:txEl>
                                              <p:pRg st="2" end="2"/>
                                            </p:txEl>
                                          </p:spTgt>
                                        </p:tgtEl>
                                        <p:attrNameLst>
                                          <p:attrName>style.visibility</p:attrName>
                                        </p:attrNameLst>
                                      </p:cBhvr>
                                      <p:to>
                                        <p:strVal val="visible"/>
                                      </p:to>
                                    </p:set>
                                    <p:animEffect transition="in" filter="fade">
                                      <p:cBhvr>
                                        <p:cTn id="17" dur="500"/>
                                        <p:tgtEl>
                                          <p:spTgt spid="2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3">
                                            <p:txEl>
                                              <p:pRg st="3" end="3"/>
                                            </p:txEl>
                                          </p:spTgt>
                                        </p:tgtEl>
                                        <p:attrNameLst>
                                          <p:attrName>style.visibility</p:attrName>
                                        </p:attrNameLst>
                                      </p:cBhvr>
                                      <p:to>
                                        <p:strVal val="visible"/>
                                      </p:to>
                                    </p:set>
                                    <p:animEffect transition="in" filter="fade">
                                      <p:cBhvr>
                                        <p:cTn id="22" dur="500"/>
                                        <p:tgtEl>
                                          <p:spTgt spid="2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3">
                                            <p:txEl>
                                              <p:pRg st="4" end="4"/>
                                            </p:txEl>
                                          </p:spTgt>
                                        </p:tgtEl>
                                        <p:attrNameLst>
                                          <p:attrName>style.visibility</p:attrName>
                                        </p:attrNameLst>
                                      </p:cBhvr>
                                      <p:to>
                                        <p:strVal val="visible"/>
                                      </p:to>
                                    </p:set>
                                    <p:animEffect transition="in" filter="fade">
                                      <p:cBhvr>
                                        <p:cTn id="27" dur="500"/>
                                        <p:tgtEl>
                                          <p:spTgt spid="2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3">
                                            <p:txEl>
                                              <p:pRg st="5" end="5"/>
                                            </p:txEl>
                                          </p:spTgt>
                                        </p:tgtEl>
                                        <p:attrNameLst>
                                          <p:attrName>style.visibility</p:attrName>
                                        </p:attrNameLst>
                                      </p:cBhvr>
                                      <p:to>
                                        <p:strVal val="visible"/>
                                      </p:to>
                                    </p:set>
                                    <p:animEffect transition="in" filter="fade">
                                      <p:cBhvr>
                                        <p:cTn id="32" dur="500"/>
                                        <p:tgtEl>
                                          <p:spTgt spid="2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3">
                                            <p:txEl>
                                              <p:pRg st="6" end="6"/>
                                            </p:txEl>
                                          </p:spTgt>
                                        </p:tgtEl>
                                        <p:attrNameLst>
                                          <p:attrName>style.visibility</p:attrName>
                                        </p:attrNameLst>
                                      </p:cBhvr>
                                      <p:to>
                                        <p:strVal val="visible"/>
                                      </p:to>
                                    </p:set>
                                    <p:animEffect transition="in" filter="fade">
                                      <p:cBhvr>
                                        <p:cTn id="37" dur="500"/>
                                        <p:tgtEl>
                                          <p:spTgt spid="2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3">
                                            <p:txEl>
                                              <p:pRg st="7" end="7"/>
                                            </p:txEl>
                                          </p:spTgt>
                                        </p:tgtEl>
                                        <p:attrNameLst>
                                          <p:attrName>style.visibility</p:attrName>
                                        </p:attrNameLst>
                                      </p:cBhvr>
                                      <p:to>
                                        <p:strVal val="visible"/>
                                      </p:to>
                                    </p:set>
                                    <p:animEffect transition="in" filter="fade">
                                      <p:cBhvr>
                                        <p:cTn id="42" dur="500"/>
                                        <p:tgtEl>
                                          <p:spTgt spid="2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3">
                                            <p:txEl>
                                              <p:pRg st="8" end="8"/>
                                            </p:txEl>
                                          </p:spTgt>
                                        </p:tgtEl>
                                        <p:attrNameLst>
                                          <p:attrName>style.visibility</p:attrName>
                                        </p:attrNameLst>
                                      </p:cBhvr>
                                      <p:to>
                                        <p:strVal val="visible"/>
                                      </p:to>
                                    </p:set>
                                    <p:animEffect transition="in" filter="fade">
                                      <p:cBhvr>
                                        <p:cTn id="47" dur="500"/>
                                        <p:tgtEl>
                                          <p:spTgt spid="2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03">
                                            <p:txEl>
                                              <p:pRg st="9" end="9"/>
                                            </p:txEl>
                                          </p:spTgt>
                                        </p:tgtEl>
                                        <p:attrNameLst>
                                          <p:attrName>style.visibility</p:attrName>
                                        </p:attrNameLst>
                                      </p:cBhvr>
                                      <p:to>
                                        <p:strVal val="visible"/>
                                      </p:to>
                                    </p:set>
                                    <p:animEffect transition="in" filter="fade">
                                      <p:cBhvr>
                                        <p:cTn id="52" dur="500"/>
                                        <p:tgtEl>
                                          <p:spTgt spid="20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03">
                                            <p:txEl>
                                              <p:pRg st="10" end="10"/>
                                            </p:txEl>
                                          </p:spTgt>
                                        </p:tgtEl>
                                        <p:attrNameLst>
                                          <p:attrName>style.visibility</p:attrName>
                                        </p:attrNameLst>
                                      </p:cBhvr>
                                      <p:to>
                                        <p:strVal val="visible"/>
                                      </p:to>
                                    </p:set>
                                    <p:animEffect transition="in" filter="fade">
                                      <p:cBhvr>
                                        <p:cTn id="57" dur="500"/>
                                        <p:tgtEl>
                                          <p:spTgt spid="20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03">
                                            <p:txEl>
                                              <p:pRg st="11" end="11"/>
                                            </p:txEl>
                                          </p:spTgt>
                                        </p:tgtEl>
                                        <p:attrNameLst>
                                          <p:attrName>style.visibility</p:attrName>
                                        </p:attrNameLst>
                                      </p:cBhvr>
                                      <p:to>
                                        <p:strVal val="visible"/>
                                      </p:to>
                                    </p:set>
                                    <p:animEffect transition="in" filter="fade">
                                      <p:cBhvr>
                                        <p:cTn id="62" dur="500"/>
                                        <p:tgtEl>
                                          <p:spTgt spid="20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3">
                                            <p:txEl>
                                              <p:pRg st="12" end="12"/>
                                            </p:txEl>
                                          </p:spTgt>
                                        </p:tgtEl>
                                        <p:attrNameLst>
                                          <p:attrName>style.visibility</p:attrName>
                                        </p:attrNameLst>
                                      </p:cBhvr>
                                      <p:to>
                                        <p:strVal val="visible"/>
                                      </p:to>
                                    </p:set>
                                    <p:animEffect transition="in" filter="fade">
                                      <p:cBhvr>
                                        <p:cTn id="67" dur="500"/>
                                        <p:tgtEl>
                                          <p:spTgt spid="20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177"/>
          <p:cNvSpPr txBox="1">
            <a:spLocks noGrp="1"/>
          </p:cNvSpPr>
          <p:nvPr>
            <p:ph idx="1"/>
          </p:nvPr>
        </p:nvSpPr>
        <p:spPr>
          <a:xfrm>
            <a:off x="457200" y="495300"/>
            <a:ext cx="8229600" cy="46101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Matplotlib has a module called pyplot which aids in plotting figure. </a:t>
            </a:r>
            <a:endParaRPr/>
          </a:p>
          <a:p>
            <a:pPr marL="303212" marR="0" lvl="0" indent="-3032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Importing required libraries and dataset to plot using Pandas pd.read_csv()</a:t>
            </a:r>
            <a:endParaRPr/>
          </a:p>
          <a:p>
            <a:pPr marL="303212" marR="0" lvl="0" indent="-3032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plt.plot()for plotting line chart similarly in place of plot other functions are used for plotting. </a:t>
            </a:r>
            <a:endParaRPr/>
          </a:p>
          <a:p>
            <a:pPr marL="303212" marR="0" lvl="0" indent="-3032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plot.xlabel , plt.ylabel for labeling x and y-axis respectively.</a:t>
            </a:r>
            <a:endParaRPr/>
          </a:p>
          <a:p>
            <a:pPr marL="303212" marR="0" lvl="0" indent="-3032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plt.title() for setting the title of the plot.</a:t>
            </a:r>
            <a:endParaRPr/>
          </a:p>
          <a:p>
            <a:pPr marL="303212" marR="0" lvl="0" indent="-303212" algn="l" rtl="0">
              <a:lnSpc>
                <a:spcPct val="100000"/>
              </a:lnSpc>
              <a:spcBef>
                <a:spcPts val="480"/>
              </a:spcBef>
              <a:spcAft>
                <a:spcPts val="0"/>
              </a:spcAft>
              <a:buClr>
                <a:schemeClr val="dk1"/>
              </a:buClr>
              <a:buSzPts val="2400"/>
              <a:buFont typeface="Arial"/>
              <a:buChar char="•"/>
            </a:pPr>
            <a:r>
              <a:rPr lang="en-US" sz="2400" b="0" i="0" u="none">
                <a:solidFill>
                  <a:schemeClr val="dk1"/>
                </a:solidFill>
                <a:latin typeface="Calibri"/>
                <a:ea typeface="Calibri"/>
                <a:cs typeface="Calibri"/>
                <a:sym typeface="Calibri"/>
              </a:rPr>
              <a:t>plot.show() for displaying the plot.</a:t>
            </a:r>
            <a:endParaRPr/>
          </a:p>
          <a:p>
            <a:pPr marL="303213" marR="0" lvl="0" indent="-150813" algn="l" rtl="0">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2">
                                            <p:txEl>
                                              <p:pRg st="0" end="0"/>
                                            </p:txEl>
                                          </p:spTgt>
                                        </p:tgtEl>
                                        <p:attrNameLst>
                                          <p:attrName>style.visibility</p:attrName>
                                        </p:attrNameLst>
                                      </p:cBhvr>
                                      <p:to>
                                        <p:strVal val="visible"/>
                                      </p:to>
                                    </p:set>
                                    <p:animEffect transition="in" filter="fade">
                                      <p:cBhvr>
                                        <p:cTn id="7" dur="500"/>
                                        <p:tgtEl>
                                          <p:spTgt spid="126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62">
                                            <p:txEl>
                                              <p:pRg st="1" end="1"/>
                                            </p:txEl>
                                          </p:spTgt>
                                        </p:tgtEl>
                                        <p:attrNameLst>
                                          <p:attrName>style.visibility</p:attrName>
                                        </p:attrNameLst>
                                      </p:cBhvr>
                                      <p:to>
                                        <p:strVal val="visible"/>
                                      </p:to>
                                    </p:set>
                                    <p:animEffect transition="in" filter="fade">
                                      <p:cBhvr>
                                        <p:cTn id="12" dur="500"/>
                                        <p:tgtEl>
                                          <p:spTgt spid="126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62">
                                            <p:txEl>
                                              <p:pRg st="2" end="2"/>
                                            </p:txEl>
                                          </p:spTgt>
                                        </p:tgtEl>
                                        <p:attrNameLst>
                                          <p:attrName>style.visibility</p:attrName>
                                        </p:attrNameLst>
                                      </p:cBhvr>
                                      <p:to>
                                        <p:strVal val="visible"/>
                                      </p:to>
                                    </p:set>
                                    <p:animEffect transition="in" filter="fade">
                                      <p:cBhvr>
                                        <p:cTn id="17" dur="500"/>
                                        <p:tgtEl>
                                          <p:spTgt spid="126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62">
                                            <p:txEl>
                                              <p:pRg st="3" end="3"/>
                                            </p:txEl>
                                          </p:spTgt>
                                        </p:tgtEl>
                                        <p:attrNameLst>
                                          <p:attrName>style.visibility</p:attrName>
                                        </p:attrNameLst>
                                      </p:cBhvr>
                                      <p:to>
                                        <p:strVal val="visible"/>
                                      </p:to>
                                    </p:set>
                                    <p:animEffect transition="in" filter="fade">
                                      <p:cBhvr>
                                        <p:cTn id="22" dur="500"/>
                                        <p:tgtEl>
                                          <p:spTgt spid="126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62">
                                            <p:txEl>
                                              <p:pRg st="4" end="4"/>
                                            </p:txEl>
                                          </p:spTgt>
                                        </p:tgtEl>
                                        <p:attrNameLst>
                                          <p:attrName>style.visibility</p:attrName>
                                        </p:attrNameLst>
                                      </p:cBhvr>
                                      <p:to>
                                        <p:strVal val="visible"/>
                                      </p:to>
                                    </p:set>
                                    <p:animEffect transition="in" filter="fade">
                                      <p:cBhvr>
                                        <p:cTn id="27" dur="500"/>
                                        <p:tgtEl>
                                          <p:spTgt spid="126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62">
                                            <p:txEl>
                                              <p:pRg st="5" end="5"/>
                                            </p:txEl>
                                          </p:spTgt>
                                        </p:tgtEl>
                                        <p:attrNameLst>
                                          <p:attrName>style.visibility</p:attrName>
                                        </p:attrNameLst>
                                      </p:cBhvr>
                                      <p:to>
                                        <p:strVal val="visible"/>
                                      </p:to>
                                    </p:set>
                                    <p:animEffect transition="in" filter="fade">
                                      <p:cBhvr>
                                        <p:cTn id="32" dur="500"/>
                                        <p:tgtEl>
                                          <p:spTgt spid="126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62">
                                            <p:txEl>
                                              <p:pRg st="6" end="6"/>
                                            </p:txEl>
                                          </p:spTgt>
                                        </p:tgtEl>
                                        <p:attrNameLst>
                                          <p:attrName>style.visibility</p:attrName>
                                        </p:attrNameLst>
                                      </p:cBhvr>
                                      <p:to>
                                        <p:strVal val="visible"/>
                                      </p:to>
                                    </p:set>
                                    <p:animEffect transition="in" filter="fade">
                                      <p:cBhvr>
                                        <p:cTn id="37" dur="500"/>
                                        <p:tgtEl>
                                          <p:spTgt spid="126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78"/>
          <p:cNvSpPr txBox="1">
            <a:spLocks noGrp="1"/>
          </p:cNvSpPr>
          <p:nvPr>
            <p:ph type="title"/>
          </p:nvPr>
        </p:nvSpPr>
        <p:spPr>
          <a:xfrm>
            <a:off x="457200" y="228600"/>
            <a:ext cx="8229600" cy="571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
            </a:r>
            <a:br>
              <a:rPr lang="en-US" sz="3900" b="1" i="0" u="none">
                <a:solidFill>
                  <a:srgbClr val="C00000"/>
                </a:solidFill>
                <a:latin typeface="Calibri"/>
                <a:ea typeface="Calibri"/>
                <a:cs typeface="Calibri"/>
                <a:sym typeface="Calibri"/>
              </a:rPr>
            </a:br>
            <a:r>
              <a:rPr lang="en-US" sz="3900" b="1" i="0" u="none">
                <a:solidFill>
                  <a:srgbClr val="C00000"/>
                </a:solidFill>
                <a:latin typeface="Calibri"/>
                <a:ea typeface="Calibri"/>
                <a:cs typeface="Calibri"/>
                <a:sym typeface="Calibri"/>
              </a:rPr>
              <a:t>Line Graph/Chart</a:t>
            </a:r>
            <a:br>
              <a:rPr lang="en-US" sz="3900" b="1" i="0" u="none">
                <a:solidFill>
                  <a:srgbClr val="C00000"/>
                </a:solidFill>
                <a:latin typeface="Calibri"/>
                <a:ea typeface="Calibri"/>
                <a:cs typeface="Calibri"/>
                <a:sym typeface="Calibri"/>
              </a:rPr>
            </a:br>
            <a:endParaRPr/>
          </a:p>
        </p:txBody>
      </p:sp>
      <p:sp>
        <p:nvSpPr>
          <p:cNvPr id="1268" name="Google Shape;1268;p178"/>
          <p:cNvSpPr txBox="1">
            <a:spLocks noGrp="1"/>
          </p:cNvSpPr>
          <p:nvPr>
            <p:ph sz="half" idx="1"/>
          </p:nvPr>
        </p:nvSpPr>
        <p:spPr>
          <a:xfrm>
            <a:off x="152400" y="1257300"/>
            <a:ext cx="2438400" cy="2667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1800"/>
              <a:buFont typeface="Arial"/>
              <a:buChar char="•"/>
            </a:pPr>
            <a:r>
              <a:rPr lang="en-US" sz="1800" b="1" i="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Line chart</a:t>
            </a:r>
            <a:r>
              <a:rPr lang="en-US" sz="1800" b="1"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is one of the basic plots and can be created using the </a:t>
            </a:r>
            <a:r>
              <a:rPr lang="en-US" sz="1800" b="1" i="0" u="sng">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plot()</a:t>
            </a:r>
            <a:r>
              <a:rPr lang="en-US" sz="1800" b="0" i="0" u="none">
                <a:solidFill>
                  <a:schemeClr val="dk1"/>
                </a:solidFill>
                <a:latin typeface="Calibri"/>
                <a:ea typeface="Calibri"/>
                <a:cs typeface="Calibri"/>
                <a:sym typeface="Calibri"/>
              </a:rPr>
              <a:t> function. It is used to represent a relationship between two data X and Y on a different axis.</a:t>
            </a:r>
            <a:endParaRPr/>
          </a:p>
          <a:p>
            <a:pPr marL="303213" marR="0" lvl="0" indent="-188913" algn="l" rtl="0">
              <a:spcBef>
                <a:spcPts val="36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p:txBody>
      </p:sp>
      <p:pic>
        <p:nvPicPr>
          <p:cNvPr id="1270" name="Google Shape;1270;p178"/>
          <p:cNvPicPr preferRelativeResize="0">
            <a:picLocks noGrp="1"/>
          </p:cNvPicPr>
          <p:nvPr>
            <p:ph sz="half" idx="2"/>
          </p:nvPr>
        </p:nvPicPr>
        <p:blipFill rotWithShape="1">
          <a:blip r:embed="rId5">
            <a:alphaModFix/>
          </a:blip>
          <a:srcRect/>
          <a:stretch/>
        </p:blipFill>
        <p:spPr>
          <a:xfrm>
            <a:off x="5867400" y="1292213"/>
            <a:ext cx="2819400" cy="3429000"/>
          </a:xfrm>
          <a:prstGeom prst="rect">
            <a:avLst/>
          </a:prstGeom>
          <a:noFill/>
          <a:ln>
            <a:noFill/>
          </a:ln>
        </p:spPr>
      </p:pic>
      <p:pic>
        <p:nvPicPr>
          <p:cNvPr id="1269" name="Google Shape;1269;p178"/>
          <p:cNvPicPr preferRelativeResize="0"/>
          <p:nvPr/>
        </p:nvPicPr>
        <p:blipFill rotWithShape="1">
          <a:blip r:embed="rId6">
            <a:alphaModFix/>
          </a:blip>
          <a:srcRect/>
          <a:stretch/>
        </p:blipFill>
        <p:spPr>
          <a:xfrm>
            <a:off x="2811462" y="1211262"/>
            <a:ext cx="2832100" cy="3590925"/>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179"/>
          <p:cNvSpPr txBox="1">
            <a:spLocks noGrp="1"/>
          </p:cNvSpPr>
          <p:nvPr>
            <p:ph type="title"/>
          </p:nvPr>
        </p:nvSpPr>
        <p:spPr>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Bar Graph</a:t>
            </a:r>
            <a:br>
              <a:rPr lang="en-US" sz="3500" b="1" i="0" u="none">
                <a:solidFill>
                  <a:schemeClr val="dk1"/>
                </a:solidFill>
                <a:latin typeface="Calibri"/>
                <a:ea typeface="Calibri"/>
                <a:cs typeface="Calibri"/>
                <a:sym typeface="Calibri"/>
              </a:rPr>
            </a:br>
            <a:endParaRPr/>
          </a:p>
        </p:txBody>
      </p:sp>
      <p:sp>
        <p:nvSpPr>
          <p:cNvPr id="1276" name="Google Shape;1276;p179"/>
          <p:cNvSpPr txBox="1">
            <a:spLocks noGrp="1"/>
          </p:cNvSpPr>
          <p:nvPr>
            <p:ph idx="1"/>
          </p:nvPr>
        </p:nvSpPr>
        <p:spPr>
          <a:xfrm>
            <a:off x="457200" y="800100"/>
            <a:ext cx="8229600" cy="46482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Bar graphs used to show the changes over time and to compare attributes.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Bar graph will  have an x-axis (horizontal) and a y-axis (vertical).</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bar plot or bar chart is a graph that represents the category of data with rectangular bars with lengths and heights that is proportional to the values which they represent.</a:t>
            </a:r>
            <a:endParaRPr/>
          </a:p>
          <a:p>
            <a:pPr marL="303212" marR="0" lvl="0" indent="-303212" algn="l" rtl="0">
              <a:lnSpc>
                <a:spcPct val="100000"/>
              </a:lnSpc>
              <a:spcBef>
                <a:spcPts val="400"/>
              </a:spcBef>
              <a:spcAft>
                <a:spcPts val="0"/>
              </a:spcAft>
              <a:buClr>
                <a:srgbClr val="FF0000"/>
              </a:buClr>
              <a:buSzPts val="2000"/>
              <a:buFont typeface="Arial"/>
              <a:buChar char="•"/>
            </a:pPr>
            <a:r>
              <a:rPr lang="en-US" sz="2000" b="1" i="0" u="none">
                <a:solidFill>
                  <a:srgbClr val="FF0000"/>
                </a:solidFill>
                <a:latin typeface="Calibri"/>
                <a:ea typeface="Calibri"/>
                <a:cs typeface="Calibri"/>
                <a:sym typeface="Calibri"/>
              </a:rPr>
              <a:t>Syntax: plt.bar(x, height, width, bottom, align)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Labels can be assigned for x ,y axis along with title for the graph.</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Library:matplotlib.pyplot</a:t>
            </a:r>
            <a:endParaRPr/>
          </a:p>
          <a:p>
            <a:pPr marL="303213" marR="0" lvl="0" indent="-176213" algn="l" rtl="0">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6">
                                            <p:txEl>
                                              <p:pRg st="0" end="0"/>
                                            </p:txEl>
                                          </p:spTgt>
                                        </p:tgtEl>
                                        <p:attrNameLst>
                                          <p:attrName>style.visibility</p:attrName>
                                        </p:attrNameLst>
                                      </p:cBhvr>
                                      <p:to>
                                        <p:strVal val="visible"/>
                                      </p:to>
                                    </p:set>
                                    <p:animEffect transition="in" filter="fade">
                                      <p:cBhvr>
                                        <p:cTn id="7" dur="500"/>
                                        <p:tgtEl>
                                          <p:spTgt spid="12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76">
                                            <p:txEl>
                                              <p:pRg st="1" end="1"/>
                                            </p:txEl>
                                          </p:spTgt>
                                        </p:tgtEl>
                                        <p:attrNameLst>
                                          <p:attrName>style.visibility</p:attrName>
                                        </p:attrNameLst>
                                      </p:cBhvr>
                                      <p:to>
                                        <p:strVal val="visible"/>
                                      </p:to>
                                    </p:set>
                                    <p:animEffect transition="in" filter="fade">
                                      <p:cBhvr>
                                        <p:cTn id="12" dur="500"/>
                                        <p:tgtEl>
                                          <p:spTgt spid="12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6">
                                            <p:txEl>
                                              <p:pRg st="2" end="2"/>
                                            </p:txEl>
                                          </p:spTgt>
                                        </p:tgtEl>
                                        <p:attrNameLst>
                                          <p:attrName>style.visibility</p:attrName>
                                        </p:attrNameLst>
                                      </p:cBhvr>
                                      <p:to>
                                        <p:strVal val="visible"/>
                                      </p:to>
                                    </p:set>
                                    <p:animEffect transition="in" filter="fade">
                                      <p:cBhvr>
                                        <p:cTn id="17" dur="500"/>
                                        <p:tgtEl>
                                          <p:spTgt spid="12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76">
                                            <p:txEl>
                                              <p:pRg st="3" end="3"/>
                                            </p:txEl>
                                          </p:spTgt>
                                        </p:tgtEl>
                                        <p:attrNameLst>
                                          <p:attrName>style.visibility</p:attrName>
                                        </p:attrNameLst>
                                      </p:cBhvr>
                                      <p:to>
                                        <p:strVal val="visible"/>
                                      </p:to>
                                    </p:set>
                                    <p:animEffect transition="in" filter="fade">
                                      <p:cBhvr>
                                        <p:cTn id="22" dur="500"/>
                                        <p:tgtEl>
                                          <p:spTgt spid="12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76">
                                            <p:txEl>
                                              <p:pRg st="4" end="4"/>
                                            </p:txEl>
                                          </p:spTgt>
                                        </p:tgtEl>
                                        <p:attrNameLst>
                                          <p:attrName>style.visibility</p:attrName>
                                        </p:attrNameLst>
                                      </p:cBhvr>
                                      <p:to>
                                        <p:strVal val="visible"/>
                                      </p:to>
                                    </p:set>
                                    <p:animEffect transition="in" filter="fade">
                                      <p:cBhvr>
                                        <p:cTn id="27" dur="500"/>
                                        <p:tgtEl>
                                          <p:spTgt spid="12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76">
                                            <p:txEl>
                                              <p:pRg st="5" end="5"/>
                                            </p:txEl>
                                          </p:spTgt>
                                        </p:tgtEl>
                                        <p:attrNameLst>
                                          <p:attrName>style.visibility</p:attrName>
                                        </p:attrNameLst>
                                      </p:cBhvr>
                                      <p:to>
                                        <p:strVal val="visible"/>
                                      </p:to>
                                    </p:set>
                                    <p:animEffect transition="in" filter="fade">
                                      <p:cBhvr>
                                        <p:cTn id="32" dur="500"/>
                                        <p:tgtEl>
                                          <p:spTgt spid="127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76">
                                            <p:txEl>
                                              <p:pRg st="6" end="6"/>
                                            </p:txEl>
                                          </p:spTgt>
                                        </p:tgtEl>
                                        <p:attrNameLst>
                                          <p:attrName>style.visibility</p:attrName>
                                        </p:attrNameLst>
                                      </p:cBhvr>
                                      <p:to>
                                        <p:strVal val="visible"/>
                                      </p:to>
                                    </p:set>
                                    <p:animEffect transition="in" filter="fade">
                                      <p:cBhvr>
                                        <p:cTn id="37" dur="500"/>
                                        <p:tgtEl>
                                          <p:spTgt spid="127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pic>
        <p:nvPicPr>
          <p:cNvPr id="1281" name="Google Shape;1281;p180"/>
          <p:cNvPicPr preferRelativeResize="0">
            <a:picLocks noGrp="1"/>
          </p:cNvPicPr>
          <p:nvPr>
            <p:ph idx="1"/>
          </p:nvPr>
        </p:nvPicPr>
        <p:blipFill rotWithShape="1">
          <a:blip r:embed="rId3">
            <a:alphaModFix/>
          </a:blip>
          <a:srcRect/>
          <a:stretch/>
        </p:blipFill>
        <p:spPr>
          <a:xfrm>
            <a:off x="609600" y="495300"/>
            <a:ext cx="7848600" cy="47625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81"/>
          <p:cNvSpPr txBox="1"/>
          <p:nvPr/>
        </p:nvSpPr>
        <p:spPr>
          <a:xfrm>
            <a:off x="0" y="0"/>
            <a:ext cx="0" cy="760412"/>
          </a:xfrm>
          <a:prstGeom prst="rect">
            <a:avLst/>
          </a:prstGeom>
          <a:solidFill>
            <a:srgbClr val="FFFFFF"/>
          </a:solidFill>
          <a:ln>
            <a:noFill/>
          </a:ln>
        </p:spPr>
        <p:txBody>
          <a:bodyPr spcFirstLastPara="1" wrap="square" lIns="0" tIns="479250" rIns="0" bIns="0" anchor="ctr" anchorCtr="0">
            <a:sp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pic>
        <p:nvPicPr>
          <p:cNvPr id="1287" name="Google Shape;1287;p181" descr="https://miro.medium.com/max/770/0*Dxp1vF_xsU8VyWTL"/>
          <p:cNvPicPr preferRelativeResize="0"/>
          <p:nvPr/>
        </p:nvPicPr>
        <p:blipFill rotWithShape="1">
          <a:blip r:embed="rId3">
            <a:alphaModFix/>
          </a:blip>
          <a:srcRect/>
          <a:stretch/>
        </p:blipFill>
        <p:spPr>
          <a:xfrm>
            <a:off x="5257800" y="647700"/>
            <a:ext cx="3667125" cy="4129087"/>
          </a:xfrm>
          <a:prstGeom prst="rect">
            <a:avLst/>
          </a:prstGeom>
          <a:noFill/>
          <a:ln>
            <a:noFill/>
          </a:ln>
        </p:spPr>
      </p:pic>
      <p:sp>
        <p:nvSpPr>
          <p:cNvPr id="1288" name="Google Shape;1288;p181"/>
          <p:cNvSpPr txBox="1"/>
          <p:nvPr/>
        </p:nvSpPr>
        <p:spPr>
          <a:xfrm>
            <a:off x="0" y="3133725"/>
            <a:ext cx="9144000" cy="0"/>
          </a:xfrm>
          <a:prstGeom prst="rect">
            <a:avLst/>
          </a:prstGeom>
          <a:solidFill>
            <a:srgbClr val="FFFFFF"/>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pic>
        <p:nvPicPr>
          <p:cNvPr id="1289" name="Google Shape;1289;p181"/>
          <p:cNvPicPr preferRelativeResize="0"/>
          <p:nvPr/>
        </p:nvPicPr>
        <p:blipFill rotWithShape="1">
          <a:blip r:embed="rId4">
            <a:alphaModFix/>
          </a:blip>
          <a:srcRect/>
          <a:stretch/>
        </p:blipFill>
        <p:spPr>
          <a:xfrm>
            <a:off x="838200" y="647700"/>
            <a:ext cx="3886200" cy="388620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182"/>
          <p:cNvPicPr preferRelativeResize="0">
            <a:picLocks noGrp="1"/>
          </p:cNvPicPr>
          <p:nvPr>
            <p:ph sz="half" idx="1"/>
          </p:nvPr>
        </p:nvPicPr>
        <p:blipFill rotWithShape="1">
          <a:blip r:embed="rId3">
            <a:alphaModFix/>
          </a:blip>
          <a:srcRect/>
          <a:stretch/>
        </p:blipFill>
        <p:spPr>
          <a:xfrm>
            <a:off x="457200" y="647700"/>
            <a:ext cx="3962400" cy="4495800"/>
          </a:xfrm>
          <a:prstGeom prst="rect">
            <a:avLst/>
          </a:prstGeom>
          <a:noFill/>
          <a:ln>
            <a:noFill/>
          </a:ln>
        </p:spPr>
      </p:pic>
      <p:pic>
        <p:nvPicPr>
          <p:cNvPr id="1295" name="Google Shape;1295;p182"/>
          <p:cNvPicPr preferRelativeResize="0">
            <a:picLocks noGrp="1"/>
          </p:cNvPicPr>
          <p:nvPr>
            <p:ph sz="half" idx="2"/>
          </p:nvPr>
        </p:nvPicPr>
        <p:blipFill rotWithShape="1">
          <a:blip r:embed="rId4">
            <a:alphaModFix/>
          </a:blip>
          <a:srcRect/>
          <a:stretch/>
        </p:blipFill>
        <p:spPr>
          <a:xfrm>
            <a:off x="4953000" y="1181100"/>
            <a:ext cx="3886200" cy="358140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183"/>
          <p:cNvSpPr txBox="1">
            <a:spLocks noGrp="1"/>
          </p:cNvSpPr>
          <p:nvPr>
            <p:ph type="title"/>
          </p:nvPr>
        </p:nvSpPr>
        <p:spPr>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Histogram</a:t>
            </a:r>
            <a:br>
              <a:rPr lang="en-US" sz="3500" b="1" i="0" u="none">
                <a:solidFill>
                  <a:schemeClr val="dk1"/>
                </a:solidFill>
                <a:latin typeface="Calibri"/>
                <a:ea typeface="Calibri"/>
                <a:cs typeface="Calibri"/>
                <a:sym typeface="Calibri"/>
              </a:rPr>
            </a:br>
            <a:endParaRPr/>
          </a:p>
        </p:txBody>
      </p:sp>
      <p:sp>
        <p:nvSpPr>
          <p:cNvPr id="1301" name="Google Shape;1301;p183"/>
          <p:cNvSpPr txBox="1">
            <a:spLocks noGrp="1"/>
          </p:cNvSpPr>
          <p:nvPr>
            <p:ph idx="1"/>
          </p:nvPr>
        </p:nvSpPr>
        <p:spPr>
          <a:xfrm>
            <a:off x="533400" y="800100"/>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histogram takes in a series of data and divides the data into a number of bins. It then plots the frequency data points in each bin (i.e. the interval of points). It is useful in understanding the count of data ranges.</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Histogram graph looks like Bar Graph but this is continuous type of chart. In a histogram, each bar groups numbers into ranges.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Taller bars show that more data falls in that range.</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Bins are used to create data with n number of bins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1">
                                            <p:txEl>
                                              <p:pRg st="0" end="0"/>
                                            </p:txEl>
                                          </p:spTgt>
                                        </p:tgtEl>
                                        <p:attrNameLst>
                                          <p:attrName>style.visibility</p:attrName>
                                        </p:attrNameLst>
                                      </p:cBhvr>
                                      <p:to>
                                        <p:strVal val="visible"/>
                                      </p:to>
                                    </p:set>
                                    <p:animEffect transition="in" filter="fade">
                                      <p:cBhvr>
                                        <p:cTn id="7" dur="500"/>
                                        <p:tgtEl>
                                          <p:spTgt spid="130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1">
                                            <p:txEl>
                                              <p:pRg st="1" end="1"/>
                                            </p:txEl>
                                          </p:spTgt>
                                        </p:tgtEl>
                                        <p:attrNameLst>
                                          <p:attrName>style.visibility</p:attrName>
                                        </p:attrNameLst>
                                      </p:cBhvr>
                                      <p:to>
                                        <p:strVal val="visible"/>
                                      </p:to>
                                    </p:set>
                                    <p:animEffect transition="in" filter="fade">
                                      <p:cBhvr>
                                        <p:cTn id="12" dur="500"/>
                                        <p:tgtEl>
                                          <p:spTgt spid="130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01">
                                            <p:txEl>
                                              <p:pRg st="2" end="2"/>
                                            </p:txEl>
                                          </p:spTgt>
                                        </p:tgtEl>
                                        <p:attrNameLst>
                                          <p:attrName>style.visibility</p:attrName>
                                        </p:attrNameLst>
                                      </p:cBhvr>
                                      <p:to>
                                        <p:strVal val="visible"/>
                                      </p:to>
                                    </p:set>
                                    <p:animEffect transition="in" filter="fade">
                                      <p:cBhvr>
                                        <p:cTn id="17" dur="500"/>
                                        <p:tgtEl>
                                          <p:spTgt spid="130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1">
                                            <p:txEl>
                                              <p:pRg st="3" end="3"/>
                                            </p:txEl>
                                          </p:spTgt>
                                        </p:tgtEl>
                                        <p:attrNameLst>
                                          <p:attrName>style.visibility</p:attrName>
                                        </p:attrNameLst>
                                      </p:cBhvr>
                                      <p:to>
                                        <p:strVal val="visible"/>
                                      </p:to>
                                    </p:set>
                                    <p:animEffect transition="in" filter="fade">
                                      <p:cBhvr>
                                        <p:cTn id="22" dur="500"/>
                                        <p:tgtEl>
                                          <p:spTgt spid="130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184"/>
          <p:cNvSpPr txBox="1">
            <a:spLocks noGrp="1"/>
          </p:cNvSpPr>
          <p:nvPr>
            <p:ph type="title"/>
          </p:nvPr>
        </p:nvSpPr>
        <p:spPr>
          <a:xfrm>
            <a:off x="457200" y="571500"/>
            <a:ext cx="8229600" cy="609600"/>
          </a:xfrm>
          <a:prstGeom prst="rect">
            <a:avLst/>
          </a:prstGeom>
          <a:noFill/>
          <a:ln>
            <a:noFill/>
          </a:ln>
        </p:spPr>
        <p:txBody>
          <a:bodyPr spcFirstLastPara="1" wrap="square" lIns="81025" tIns="40500" rIns="81025" bIns="40500" anchor="ctr" anchorCtr="0">
            <a:normAutofit fontScale="90000"/>
          </a:bodyPr>
          <a:lstStyle/>
          <a:p>
            <a:pPr marL="0" lvl="0" indent="0" algn="l" rtl="0">
              <a:lnSpc>
                <a:spcPct val="100000"/>
              </a:lnSpc>
              <a:spcBef>
                <a:spcPts val="0"/>
              </a:spcBef>
              <a:spcAft>
                <a:spcPts val="0"/>
              </a:spcAft>
              <a:buClr>
                <a:srgbClr val="C00000"/>
              </a:buClr>
              <a:buSzPts val="3500"/>
              <a:buFont typeface="Calibri"/>
              <a:buNone/>
            </a:pPr>
            <a:r>
              <a:rPr lang="en-US" sz="3500" b="1" i="0" u="none">
                <a:solidFill>
                  <a:srgbClr val="C00000"/>
                </a:solidFill>
                <a:latin typeface="Calibri"/>
                <a:ea typeface="Calibri"/>
                <a:cs typeface="Calibri"/>
                <a:sym typeface="Calibri"/>
              </a:rPr>
              <a:t>Lets understand with a plot</a:t>
            </a:r>
            <a:endParaRPr/>
          </a:p>
        </p:txBody>
      </p:sp>
      <p:sp>
        <p:nvSpPr>
          <p:cNvPr id="1307" name="Google Shape;1307;p184"/>
          <p:cNvSpPr txBox="1">
            <a:spLocks noGrp="1"/>
          </p:cNvSpPr>
          <p:nvPr>
            <p:ph sz="half" idx="1"/>
          </p:nvPr>
        </p:nvSpPr>
        <p:spPr>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numpy as np</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matplotlib.pyplot as plt</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Dataset1 = [1,2,2,3,3,3,4,4,4,4,5,5,5,5,5,6,6,6,6,6,6,7,7,7,7,7,7,7,8,8,8,8,8,8,8,8,9,9,9,9,9,9,9,10,10,10,10,10,10,11,11,11,11,11,12,12,12,12,13,13,13,14,14,15]</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y=Dataset1</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plt.figure(figsize=(10, 4))</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plt1 = plt.hist(Dataset1,bins=64)</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plt.show()</a:t>
            </a:r>
            <a:endParaRPr/>
          </a:p>
        </p:txBody>
      </p:sp>
      <p:pic>
        <p:nvPicPr>
          <p:cNvPr id="1308" name="Google Shape;1308;p184" descr="hist.jpg"/>
          <p:cNvPicPr preferRelativeResize="0">
            <a:picLocks noGrp="1"/>
          </p:cNvPicPr>
          <p:nvPr>
            <p:ph sz="half" idx="2"/>
          </p:nvPr>
        </p:nvPicPr>
        <p:blipFill rotWithShape="1">
          <a:blip r:embed="rId3">
            <a:alphaModFix/>
          </a:blip>
          <a:srcRect/>
          <a:stretch/>
        </p:blipFill>
        <p:spPr>
          <a:xfrm>
            <a:off x="4724400" y="1333500"/>
            <a:ext cx="4191000" cy="3124200"/>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312"/>
        <p:cNvGrpSpPr/>
        <p:nvPr/>
      </p:nvGrpSpPr>
      <p:grpSpPr>
        <a:xfrm>
          <a:off x="0" y="0"/>
          <a:ext cx="0" cy="0"/>
          <a:chOff x="0" y="0"/>
          <a:chExt cx="0" cy="0"/>
        </a:xfrm>
      </p:grpSpPr>
      <p:pic>
        <p:nvPicPr>
          <p:cNvPr id="1313" name="Google Shape;1313;p185"/>
          <p:cNvPicPr preferRelativeResize="0">
            <a:picLocks noGrp="1"/>
          </p:cNvPicPr>
          <p:nvPr>
            <p:ph idx="1"/>
          </p:nvPr>
        </p:nvPicPr>
        <p:blipFill rotWithShape="1">
          <a:blip r:embed="rId3">
            <a:alphaModFix/>
          </a:blip>
          <a:srcRect/>
          <a:stretch/>
        </p:blipFill>
        <p:spPr>
          <a:xfrm>
            <a:off x="1066800" y="419100"/>
            <a:ext cx="7086600" cy="510540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pic>
        <p:nvPicPr>
          <p:cNvPr id="1318" name="Google Shape;1318;p186" descr="https://miro.medium.com/max/770/0*bCNS5O6r30RGXIhL"/>
          <p:cNvPicPr preferRelativeResize="0"/>
          <p:nvPr/>
        </p:nvPicPr>
        <p:blipFill rotWithShape="1">
          <a:blip r:embed="rId3">
            <a:alphaModFix/>
          </a:blip>
          <a:srcRect/>
          <a:stretch/>
        </p:blipFill>
        <p:spPr>
          <a:xfrm>
            <a:off x="2362200" y="723900"/>
            <a:ext cx="4043362" cy="37036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8"/>
          <p:cNvSpPr txBox="1">
            <a:spLocks noGrp="1"/>
          </p:cNvSpPr>
          <p:nvPr>
            <p:ph type="title"/>
          </p:nvPr>
        </p:nvSpPr>
        <p:spPr>
          <a:xfrm>
            <a:off x="1143000" y="228600"/>
            <a:ext cx="6248400" cy="571500"/>
          </a:xfrm>
          <a:prstGeom prst="rect">
            <a:avLst/>
          </a:prstGeom>
          <a:noFill/>
          <a:ln>
            <a:noFill/>
          </a:ln>
        </p:spPr>
        <p:txBody>
          <a:bodyPr spcFirstLastPara="1" wrap="square" lIns="81025" tIns="40500" rIns="81025" bIns="40500" anchor="ctr" anchorCtr="0">
            <a:normAutofit/>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Discrete Data</a:t>
            </a:r>
            <a:endParaRPr/>
          </a:p>
        </p:txBody>
      </p:sp>
      <p:pic>
        <p:nvPicPr>
          <p:cNvPr id="210" name="Google Shape;210;p18"/>
          <p:cNvPicPr preferRelativeResize="0">
            <a:picLocks noGrp="1"/>
          </p:cNvPicPr>
          <p:nvPr>
            <p:ph sz="half" idx="1"/>
          </p:nvPr>
        </p:nvPicPr>
        <p:blipFill rotWithShape="1">
          <a:blip r:embed="rId3">
            <a:alphaModFix/>
          </a:blip>
          <a:srcRect/>
          <a:stretch/>
        </p:blipFill>
        <p:spPr>
          <a:xfrm>
            <a:off x="366712" y="952500"/>
            <a:ext cx="3838575" cy="2057400"/>
          </a:xfrm>
          <a:prstGeom prst="rect">
            <a:avLst/>
          </a:prstGeom>
          <a:noFill/>
          <a:ln>
            <a:noFill/>
          </a:ln>
        </p:spPr>
      </p:pic>
      <p:sp>
        <p:nvSpPr>
          <p:cNvPr id="211" name="Google Shape;211;p18"/>
          <p:cNvSpPr txBox="1">
            <a:spLocks noGrp="1"/>
          </p:cNvSpPr>
          <p:nvPr>
            <p:ph sz="half" idx="2"/>
          </p:nvPr>
        </p:nvSpPr>
        <p:spPr>
          <a:xfrm>
            <a:off x="4267200" y="1028700"/>
            <a:ext cx="4800600" cy="43053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8888"/>
              </a:lnSpc>
              <a:spcBef>
                <a:spcPts val="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Discrete means distinct or separate. The discrete data are countable and have finite values, their subdivision is not possible .i.e., can’t be broken into decimal or fraction values.</a:t>
            </a:r>
            <a:endParaRPr/>
          </a:p>
          <a:p>
            <a:pPr marL="303212" marR="0" lvl="0" indent="-303212" algn="l" rtl="0">
              <a:lnSpc>
                <a:spcPct val="88888"/>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The discrete data contain the values that fall under integers or whole numbers. </a:t>
            </a:r>
            <a:endParaRPr sz="1800" b="0" i="0" u="none">
              <a:solidFill>
                <a:schemeClr val="dk1"/>
              </a:solidFill>
              <a:latin typeface="Calibri"/>
              <a:ea typeface="Calibri"/>
              <a:cs typeface="Calibri"/>
              <a:sym typeface="Calibri"/>
            </a:endParaRPr>
          </a:p>
          <a:p>
            <a:pPr marL="303212" marR="0" lvl="0" indent="-303212" algn="l" rtl="0">
              <a:lnSpc>
                <a:spcPct val="88888"/>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Represented mainly by a bar graph, scatter plot ,etc.</a:t>
            </a:r>
            <a:endParaRPr sz="1800" b="0" i="0" u="none">
              <a:solidFill>
                <a:schemeClr val="dk1"/>
              </a:solidFill>
              <a:latin typeface="Calibri"/>
              <a:ea typeface="Calibri"/>
              <a:cs typeface="Calibri"/>
              <a:sym typeface="Calibri"/>
            </a:endParaRPr>
          </a:p>
          <a:p>
            <a:pPr marL="303212" marR="0" lvl="0" indent="-303212" algn="l" rtl="0">
              <a:lnSpc>
                <a:spcPct val="88888"/>
              </a:lnSpc>
              <a:spcBef>
                <a:spcPts val="360"/>
              </a:spcBef>
              <a:spcAft>
                <a:spcPts val="0"/>
              </a:spcAft>
              <a:buClr>
                <a:schemeClr val="dk1"/>
              </a:buClr>
              <a:buSzPts val="1800"/>
              <a:buFont typeface="Arial"/>
              <a:buNone/>
            </a:pPr>
            <a:r>
              <a:rPr lang="en-US" sz="1800" b="0" i="1" u="none">
                <a:solidFill>
                  <a:schemeClr val="dk1"/>
                </a:solidFill>
                <a:latin typeface="Calibri"/>
                <a:ea typeface="Calibri"/>
                <a:cs typeface="Calibri"/>
                <a:sym typeface="Calibri"/>
              </a:rPr>
              <a:t>     </a:t>
            </a:r>
            <a:endParaRPr/>
          </a:p>
          <a:p>
            <a:pPr marL="303212" marR="0" lvl="0" indent="-303212" algn="l" rtl="0">
              <a:lnSpc>
                <a:spcPct val="88888"/>
              </a:lnSpc>
              <a:spcBef>
                <a:spcPts val="360"/>
              </a:spcBef>
              <a:spcAft>
                <a:spcPts val="0"/>
              </a:spcAft>
              <a:buClr>
                <a:srgbClr val="FF0000"/>
              </a:buClr>
              <a:buSzPts val="1800"/>
              <a:buFont typeface="Arial"/>
              <a:buNone/>
            </a:pPr>
            <a:r>
              <a:rPr lang="en-US" sz="1800" b="0" i="0" u="none">
                <a:solidFill>
                  <a:srgbClr val="FF0000"/>
                </a:solidFill>
                <a:latin typeface="Calibri"/>
                <a:ea typeface="Calibri"/>
                <a:cs typeface="Calibri"/>
                <a:sym typeface="Calibri"/>
              </a:rPr>
              <a:t>Examples:</a:t>
            </a:r>
            <a:endParaRPr/>
          </a:p>
          <a:p>
            <a:pPr marL="303212" marR="0" lvl="0" indent="-303212" algn="l" rtl="0">
              <a:lnSpc>
                <a:spcPct val="88888"/>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        </a:t>
            </a:r>
            <a:r>
              <a:rPr lang="en-US" sz="1800" b="1"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Total no. of students present in a class.</a:t>
            </a:r>
            <a:endParaRPr sz="1800" b="0" i="0" u="none">
              <a:solidFill>
                <a:schemeClr val="dk1"/>
              </a:solidFill>
              <a:latin typeface="Calibri"/>
              <a:ea typeface="Calibri"/>
              <a:cs typeface="Calibri"/>
              <a:sym typeface="Calibri"/>
            </a:endParaRPr>
          </a:p>
          <a:p>
            <a:pPr marL="404812" marR="0" lvl="1" indent="0" algn="l" rtl="0">
              <a:lnSpc>
                <a:spcPct val="88888"/>
              </a:lnSpc>
              <a:spcBef>
                <a:spcPts val="36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 -Numbers of employees in a company.</a:t>
            </a:r>
            <a:endParaRPr sz="1800" b="0" i="0" u="none" strike="noStrike" cap="none">
              <a:solidFill>
                <a:schemeClr val="dk1"/>
              </a:solidFill>
              <a:latin typeface="Calibri"/>
              <a:ea typeface="Calibri"/>
              <a:cs typeface="Calibri"/>
              <a:sym typeface="Calibri"/>
            </a:endParaRPr>
          </a:p>
          <a:p>
            <a:pPr marL="404812" marR="0" lvl="1" indent="0" algn="l" rtl="0">
              <a:lnSpc>
                <a:spcPct val="88888"/>
              </a:lnSpc>
              <a:spcBef>
                <a:spcPts val="36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 -Days in a week.</a:t>
            </a:r>
            <a:endParaRPr sz="1800" b="0" i="0" u="none" strike="noStrike" cap="none">
              <a:solidFill>
                <a:schemeClr val="dk1"/>
              </a:solidFill>
              <a:latin typeface="Calibri"/>
              <a:ea typeface="Calibri"/>
              <a:cs typeface="Calibri"/>
              <a:sym typeface="Calibri"/>
            </a:endParaRPr>
          </a:p>
          <a:p>
            <a:pPr marL="303213" marR="0" lvl="0" indent="-188913" algn="l" rtl="0">
              <a:spcBef>
                <a:spcPts val="360"/>
              </a:spcBef>
              <a:spcAft>
                <a:spcPts val="0"/>
              </a:spcAft>
              <a:buClr>
                <a:schemeClr val="dk1"/>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12" name="Google Shape;212;p18"/>
          <p:cNvPicPr preferRelativeResize="0"/>
          <p:nvPr/>
        </p:nvPicPr>
        <p:blipFill rotWithShape="1">
          <a:blip r:embed="rId4">
            <a:alphaModFix/>
          </a:blip>
          <a:srcRect/>
          <a:stretch/>
        </p:blipFill>
        <p:spPr>
          <a:xfrm>
            <a:off x="609600" y="3405187"/>
            <a:ext cx="3657600" cy="18399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animEffect transition="in" filter="fade">
                                      <p:cBhvr>
                                        <p:cTn id="7" dur="500"/>
                                        <p:tgtEl>
                                          <p:spTgt spid="2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xEl>
                                              <p:pRg st="1" end="1"/>
                                            </p:txEl>
                                          </p:spTgt>
                                        </p:tgtEl>
                                        <p:attrNameLst>
                                          <p:attrName>style.visibility</p:attrName>
                                        </p:attrNameLst>
                                      </p:cBhvr>
                                      <p:to>
                                        <p:strVal val="visible"/>
                                      </p:to>
                                    </p:set>
                                    <p:animEffect transition="in" filter="fade">
                                      <p:cBhvr>
                                        <p:cTn id="12" dur="500"/>
                                        <p:tgtEl>
                                          <p:spTgt spid="2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xEl>
                                              <p:pRg st="2" end="2"/>
                                            </p:txEl>
                                          </p:spTgt>
                                        </p:tgtEl>
                                        <p:attrNameLst>
                                          <p:attrName>style.visibility</p:attrName>
                                        </p:attrNameLst>
                                      </p:cBhvr>
                                      <p:to>
                                        <p:strVal val="visible"/>
                                      </p:to>
                                    </p:set>
                                    <p:animEffect transition="in" filter="fade">
                                      <p:cBhvr>
                                        <p:cTn id="17" dur="500"/>
                                        <p:tgtEl>
                                          <p:spTgt spid="2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1">
                                            <p:txEl>
                                              <p:pRg st="3" end="3"/>
                                            </p:txEl>
                                          </p:spTgt>
                                        </p:tgtEl>
                                        <p:attrNameLst>
                                          <p:attrName>style.visibility</p:attrName>
                                        </p:attrNameLst>
                                      </p:cBhvr>
                                      <p:to>
                                        <p:strVal val="visible"/>
                                      </p:to>
                                    </p:set>
                                    <p:animEffect transition="in" filter="fade">
                                      <p:cBhvr>
                                        <p:cTn id="22" dur="500"/>
                                        <p:tgtEl>
                                          <p:spTgt spid="2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1">
                                            <p:txEl>
                                              <p:pRg st="4" end="4"/>
                                            </p:txEl>
                                          </p:spTgt>
                                        </p:tgtEl>
                                        <p:attrNameLst>
                                          <p:attrName>style.visibility</p:attrName>
                                        </p:attrNameLst>
                                      </p:cBhvr>
                                      <p:to>
                                        <p:strVal val="visible"/>
                                      </p:to>
                                    </p:set>
                                    <p:animEffect transition="in" filter="fade">
                                      <p:cBhvr>
                                        <p:cTn id="27" dur="500"/>
                                        <p:tgtEl>
                                          <p:spTgt spid="2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1">
                                            <p:txEl>
                                              <p:pRg st="5" end="5"/>
                                            </p:txEl>
                                          </p:spTgt>
                                        </p:tgtEl>
                                        <p:attrNameLst>
                                          <p:attrName>style.visibility</p:attrName>
                                        </p:attrNameLst>
                                      </p:cBhvr>
                                      <p:to>
                                        <p:strVal val="visible"/>
                                      </p:to>
                                    </p:set>
                                    <p:animEffect transition="in" filter="fade">
                                      <p:cBhvr>
                                        <p:cTn id="32" dur="500"/>
                                        <p:tgtEl>
                                          <p:spTgt spid="2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1">
                                            <p:txEl>
                                              <p:pRg st="6" end="6"/>
                                            </p:txEl>
                                          </p:spTgt>
                                        </p:tgtEl>
                                        <p:attrNameLst>
                                          <p:attrName>style.visibility</p:attrName>
                                        </p:attrNameLst>
                                      </p:cBhvr>
                                      <p:to>
                                        <p:strVal val="visible"/>
                                      </p:to>
                                    </p:set>
                                    <p:animEffect transition="in" filter="fade">
                                      <p:cBhvr>
                                        <p:cTn id="37" dur="500"/>
                                        <p:tgtEl>
                                          <p:spTgt spid="2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1">
                                            <p:txEl>
                                              <p:pRg st="7" end="7"/>
                                            </p:txEl>
                                          </p:spTgt>
                                        </p:tgtEl>
                                        <p:attrNameLst>
                                          <p:attrName>style.visibility</p:attrName>
                                        </p:attrNameLst>
                                      </p:cBhvr>
                                      <p:to>
                                        <p:strVal val="visible"/>
                                      </p:to>
                                    </p:set>
                                    <p:animEffect transition="in" filter="fade">
                                      <p:cBhvr>
                                        <p:cTn id="42" dur="500"/>
                                        <p:tgtEl>
                                          <p:spTgt spid="2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1">
                                            <p:txEl>
                                              <p:pRg st="8" end="8"/>
                                            </p:txEl>
                                          </p:spTgt>
                                        </p:tgtEl>
                                        <p:attrNameLst>
                                          <p:attrName>style.visibility</p:attrName>
                                        </p:attrNameLst>
                                      </p:cBhvr>
                                      <p:to>
                                        <p:strVal val="visible"/>
                                      </p:to>
                                    </p:set>
                                    <p:animEffect transition="in" filter="fade">
                                      <p:cBhvr>
                                        <p:cTn id="47" dur="500"/>
                                        <p:tgtEl>
                                          <p:spTgt spid="2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187"/>
          <p:cNvSpPr txBox="1">
            <a:spLocks noGrp="1"/>
          </p:cNvSpPr>
          <p:nvPr>
            <p:ph type="title"/>
          </p:nvPr>
        </p:nvSpPr>
        <p:spPr>
          <a:xfrm>
            <a:off x="457200" y="266700"/>
            <a:ext cx="8229600" cy="5715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2800"/>
              <a:buFont typeface="Calibri"/>
              <a:buNone/>
            </a:pPr>
            <a:r>
              <a:rPr lang="en-US" sz="2800" b="1" i="0" u="none">
                <a:solidFill>
                  <a:schemeClr val="dk1"/>
                </a:solidFill>
                <a:latin typeface="Calibri"/>
                <a:ea typeface="Calibri"/>
                <a:cs typeface="Calibri"/>
                <a:sym typeface="Calibri"/>
              </a:rPr>
              <a:t>Scatter Plot</a:t>
            </a:r>
            <a:r>
              <a:rPr lang="en-US" sz="3500" b="1" i="0" u="none">
                <a:solidFill>
                  <a:schemeClr val="dk1"/>
                </a:solidFill>
                <a:latin typeface="Calibri"/>
                <a:ea typeface="Calibri"/>
                <a:cs typeface="Calibri"/>
                <a:sym typeface="Calibri"/>
              </a:rPr>
              <a:t/>
            </a:r>
            <a:br>
              <a:rPr lang="en-US" sz="3500" b="1" i="0" u="none">
                <a:solidFill>
                  <a:schemeClr val="dk1"/>
                </a:solidFill>
                <a:latin typeface="Calibri"/>
                <a:ea typeface="Calibri"/>
                <a:cs typeface="Calibri"/>
                <a:sym typeface="Calibri"/>
              </a:rPr>
            </a:br>
            <a:endParaRPr/>
          </a:p>
        </p:txBody>
      </p:sp>
      <p:sp>
        <p:nvSpPr>
          <p:cNvPr id="1324" name="Google Shape;1324;p187"/>
          <p:cNvSpPr txBox="1">
            <a:spLocks noGrp="1"/>
          </p:cNvSpPr>
          <p:nvPr>
            <p:ph idx="1"/>
          </p:nvPr>
        </p:nvSpPr>
        <p:spPr>
          <a:xfrm>
            <a:off x="533400" y="571500"/>
            <a:ext cx="8229600" cy="46482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2600"/>
              <a:buFont typeface="Arial"/>
              <a:buChar char="•"/>
            </a:pPr>
            <a:r>
              <a:rPr lang="en-US" sz="2600" b="0" i="0" u="none">
                <a:solidFill>
                  <a:schemeClr val="dk1"/>
                </a:solidFill>
                <a:latin typeface="Calibri"/>
                <a:ea typeface="Calibri"/>
                <a:cs typeface="Calibri"/>
                <a:sym typeface="Calibri"/>
              </a:rPr>
              <a:t>A scatter plot uses dots to represent values for two different numeric variables. The position of each dot on the horizontal and vertical axis indicates values for an individual data point. Scatter plots are used to observe relationships between variables.</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Code:</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Arial"/>
                <a:ea typeface="Arial"/>
                <a:cs typeface="Arial"/>
                <a:sym typeface="Arial"/>
              </a:rPr>
              <a:t>from matplotlib import pyplot as plt</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x= [1,2,3,4,5,6]</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y= [5,7,12,20,25,50]</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plt.scatter(x,y, color = 'r')</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plt.xlabel('x')plt.ylabel('y')</a:t>
            </a:r>
            <a:endParaRPr/>
          </a:p>
          <a:p>
            <a:pPr marL="303212" marR="0" lvl="0" indent="-303212" algn="l" rtl="0">
              <a:lnSpc>
                <a:spcPct val="80000"/>
              </a:lnSpc>
              <a:spcBef>
                <a:spcPts val="520"/>
              </a:spcBef>
              <a:spcAft>
                <a:spcPts val="0"/>
              </a:spcAft>
              <a:buClr>
                <a:schemeClr val="dk1"/>
              </a:buClr>
              <a:buSzPts val="2600"/>
              <a:buFont typeface="Arial"/>
              <a:buNone/>
            </a:pPr>
            <a:r>
              <a:rPr lang="en-US" sz="2600" b="0" i="0" u="none">
                <a:solidFill>
                  <a:schemeClr val="dk1"/>
                </a:solidFill>
                <a:latin typeface="Calibri"/>
                <a:ea typeface="Calibri"/>
                <a:cs typeface="Calibri"/>
                <a:sym typeface="Calibri"/>
              </a:rPr>
              <a:t>plt.title('Scatter Plot')plt.show()</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4">
                                            <p:txEl>
                                              <p:pRg st="0" end="0"/>
                                            </p:txEl>
                                          </p:spTgt>
                                        </p:tgtEl>
                                        <p:attrNameLst>
                                          <p:attrName>style.visibility</p:attrName>
                                        </p:attrNameLst>
                                      </p:cBhvr>
                                      <p:to>
                                        <p:strVal val="visible"/>
                                      </p:to>
                                    </p:set>
                                    <p:anim calcmode="lin" valueType="num">
                                      <p:cBhvr additive="base">
                                        <p:cTn id="7" dur="500"/>
                                        <p:tgtEl>
                                          <p:spTgt spid="13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24">
                                            <p:txEl>
                                              <p:pRg st="1" end="1"/>
                                            </p:txEl>
                                          </p:spTgt>
                                        </p:tgtEl>
                                        <p:attrNameLst>
                                          <p:attrName>style.visibility</p:attrName>
                                        </p:attrNameLst>
                                      </p:cBhvr>
                                      <p:to>
                                        <p:strVal val="visible"/>
                                      </p:to>
                                    </p:set>
                                    <p:anim calcmode="lin" valueType="num">
                                      <p:cBhvr additive="base">
                                        <p:cTn id="12" dur="500"/>
                                        <p:tgtEl>
                                          <p:spTgt spid="13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24">
                                            <p:txEl>
                                              <p:pRg st="2" end="2"/>
                                            </p:txEl>
                                          </p:spTgt>
                                        </p:tgtEl>
                                        <p:attrNameLst>
                                          <p:attrName>style.visibility</p:attrName>
                                        </p:attrNameLst>
                                      </p:cBhvr>
                                      <p:to>
                                        <p:strVal val="visible"/>
                                      </p:to>
                                    </p:set>
                                    <p:anim calcmode="lin" valueType="num">
                                      <p:cBhvr additive="base">
                                        <p:cTn id="17" dur="500"/>
                                        <p:tgtEl>
                                          <p:spTgt spid="13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324">
                                            <p:txEl>
                                              <p:pRg st="3" end="3"/>
                                            </p:txEl>
                                          </p:spTgt>
                                        </p:tgtEl>
                                        <p:attrNameLst>
                                          <p:attrName>style.visibility</p:attrName>
                                        </p:attrNameLst>
                                      </p:cBhvr>
                                      <p:to>
                                        <p:strVal val="visible"/>
                                      </p:to>
                                    </p:set>
                                    <p:anim calcmode="lin" valueType="num">
                                      <p:cBhvr additive="base">
                                        <p:cTn id="22" dur="500"/>
                                        <p:tgtEl>
                                          <p:spTgt spid="13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24">
                                            <p:txEl>
                                              <p:pRg st="4" end="4"/>
                                            </p:txEl>
                                          </p:spTgt>
                                        </p:tgtEl>
                                        <p:attrNameLst>
                                          <p:attrName>style.visibility</p:attrName>
                                        </p:attrNameLst>
                                      </p:cBhvr>
                                      <p:to>
                                        <p:strVal val="visible"/>
                                      </p:to>
                                    </p:set>
                                    <p:anim calcmode="lin" valueType="num">
                                      <p:cBhvr additive="base">
                                        <p:cTn id="27" dur="500"/>
                                        <p:tgtEl>
                                          <p:spTgt spid="132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324">
                                            <p:txEl>
                                              <p:pRg st="5" end="5"/>
                                            </p:txEl>
                                          </p:spTgt>
                                        </p:tgtEl>
                                        <p:attrNameLst>
                                          <p:attrName>style.visibility</p:attrName>
                                        </p:attrNameLst>
                                      </p:cBhvr>
                                      <p:to>
                                        <p:strVal val="visible"/>
                                      </p:to>
                                    </p:set>
                                    <p:anim calcmode="lin" valueType="num">
                                      <p:cBhvr additive="base">
                                        <p:cTn id="32" dur="500"/>
                                        <p:tgtEl>
                                          <p:spTgt spid="132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24">
                                            <p:txEl>
                                              <p:pRg st="6" end="6"/>
                                            </p:txEl>
                                          </p:spTgt>
                                        </p:tgtEl>
                                        <p:attrNameLst>
                                          <p:attrName>style.visibility</p:attrName>
                                        </p:attrNameLst>
                                      </p:cBhvr>
                                      <p:to>
                                        <p:strVal val="visible"/>
                                      </p:to>
                                    </p:set>
                                    <p:anim calcmode="lin" valueType="num">
                                      <p:cBhvr additive="base">
                                        <p:cTn id="37" dur="500"/>
                                        <p:tgtEl>
                                          <p:spTgt spid="132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324">
                                            <p:txEl>
                                              <p:pRg st="7" end="7"/>
                                            </p:txEl>
                                          </p:spTgt>
                                        </p:tgtEl>
                                        <p:attrNameLst>
                                          <p:attrName>style.visibility</p:attrName>
                                        </p:attrNameLst>
                                      </p:cBhvr>
                                      <p:to>
                                        <p:strVal val="visible"/>
                                      </p:to>
                                    </p:set>
                                    <p:anim calcmode="lin" valueType="num">
                                      <p:cBhvr additive="base">
                                        <p:cTn id="42" dur="500"/>
                                        <p:tgtEl>
                                          <p:spTgt spid="132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Google Shape;1329;p188"/>
          <p:cNvPicPr preferRelativeResize="0"/>
          <p:nvPr/>
        </p:nvPicPr>
        <p:blipFill rotWithShape="1">
          <a:blip r:embed="rId3">
            <a:alphaModFix/>
          </a:blip>
          <a:srcRect/>
          <a:stretch/>
        </p:blipFill>
        <p:spPr>
          <a:xfrm>
            <a:off x="457200" y="647700"/>
            <a:ext cx="3962400" cy="3810000"/>
          </a:xfrm>
          <a:prstGeom prst="rect">
            <a:avLst/>
          </a:prstGeom>
          <a:noFill/>
          <a:ln>
            <a:noFill/>
          </a:ln>
        </p:spPr>
      </p:pic>
      <p:pic>
        <p:nvPicPr>
          <p:cNvPr id="1330" name="Google Shape;1330;p188"/>
          <p:cNvPicPr preferRelativeResize="0"/>
          <p:nvPr/>
        </p:nvPicPr>
        <p:blipFill rotWithShape="1">
          <a:blip r:embed="rId4">
            <a:alphaModFix/>
          </a:blip>
          <a:srcRect/>
          <a:stretch/>
        </p:blipFill>
        <p:spPr>
          <a:xfrm>
            <a:off x="4495800" y="1181100"/>
            <a:ext cx="4076700" cy="3114675"/>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189"/>
          <p:cNvSpPr txBox="1">
            <a:spLocks noGrp="1"/>
          </p:cNvSpPr>
          <p:nvPr>
            <p:ph type="title"/>
          </p:nvPr>
        </p:nvSpPr>
        <p:spPr>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Pie Chart</a:t>
            </a:r>
            <a:br>
              <a:rPr lang="en-US" sz="3500" b="1" i="0" u="none">
                <a:solidFill>
                  <a:schemeClr val="dk1"/>
                </a:solidFill>
                <a:latin typeface="Calibri"/>
                <a:ea typeface="Calibri"/>
                <a:cs typeface="Calibri"/>
                <a:sym typeface="Calibri"/>
              </a:rPr>
            </a:br>
            <a:endParaRPr/>
          </a:p>
        </p:txBody>
      </p:sp>
      <p:sp>
        <p:nvSpPr>
          <p:cNvPr id="1336" name="Google Shape;1336;p189"/>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pie chart is a circular statistical graphic, which is divided into slices to illustrate numerical proportion. In a pie chart, the arc length of each slice, is proportional to the quantity it represents.</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pic>
        <p:nvPicPr>
          <p:cNvPr id="1341" name="Google Shape;1341;p190" descr="https://miro.medium.com/max/858/0*SQ7kFbscwVk8x7KR"/>
          <p:cNvPicPr preferRelativeResize="0"/>
          <p:nvPr/>
        </p:nvPicPr>
        <p:blipFill rotWithShape="1">
          <a:blip r:embed="rId3">
            <a:alphaModFix/>
          </a:blip>
          <a:srcRect/>
          <a:stretch/>
        </p:blipFill>
        <p:spPr>
          <a:xfrm>
            <a:off x="2863850" y="3086100"/>
            <a:ext cx="4086225" cy="2362200"/>
          </a:xfrm>
          <a:prstGeom prst="rect">
            <a:avLst/>
          </a:prstGeom>
          <a:noFill/>
          <a:ln>
            <a:noFill/>
          </a:ln>
        </p:spPr>
      </p:pic>
      <p:pic>
        <p:nvPicPr>
          <p:cNvPr id="1342" name="Google Shape;1342;p190"/>
          <p:cNvPicPr preferRelativeResize="0"/>
          <p:nvPr/>
        </p:nvPicPr>
        <p:blipFill rotWithShape="1">
          <a:blip r:embed="rId4">
            <a:alphaModFix/>
          </a:blip>
          <a:srcRect/>
          <a:stretch/>
        </p:blipFill>
        <p:spPr>
          <a:xfrm>
            <a:off x="0" y="876300"/>
            <a:ext cx="9172575" cy="19050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pic>
        <p:nvPicPr>
          <p:cNvPr id="1347" name="Google Shape;1347;p191"/>
          <p:cNvPicPr preferRelativeResize="0"/>
          <p:nvPr/>
        </p:nvPicPr>
        <p:blipFill rotWithShape="1">
          <a:blip r:embed="rId3">
            <a:alphaModFix/>
          </a:blip>
          <a:srcRect/>
          <a:stretch/>
        </p:blipFill>
        <p:spPr>
          <a:xfrm>
            <a:off x="457200" y="495300"/>
            <a:ext cx="4876800" cy="4638675"/>
          </a:xfrm>
          <a:prstGeom prst="rect">
            <a:avLst/>
          </a:prstGeom>
          <a:noFill/>
          <a:ln>
            <a:noFill/>
          </a:ln>
        </p:spPr>
      </p:pic>
      <p:pic>
        <p:nvPicPr>
          <p:cNvPr id="1348" name="Google Shape;1348;p191"/>
          <p:cNvPicPr preferRelativeResize="0">
            <a:picLocks noGrp="1"/>
          </p:cNvPicPr>
          <p:nvPr>
            <p:ph idx="1"/>
          </p:nvPr>
        </p:nvPicPr>
        <p:blipFill rotWithShape="1">
          <a:blip r:embed="rId4">
            <a:alphaModFix/>
          </a:blip>
          <a:srcRect/>
          <a:stretch/>
        </p:blipFill>
        <p:spPr>
          <a:xfrm>
            <a:off x="5486400" y="1538287"/>
            <a:ext cx="3421062" cy="255270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192"/>
          <p:cNvSpPr txBox="1">
            <a:spLocks noGrp="1"/>
          </p:cNvSpPr>
          <p:nvPr>
            <p:ph idx="1"/>
          </p:nvPr>
        </p:nvSpPr>
        <p:spPr>
          <a:xfrm>
            <a:off x="457200" y="266700"/>
            <a:ext cx="8229600" cy="48387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Seaborn is a Python data visualization library based on Matplotlib. It provides a high-level interface for drawing attractive and informative statistical graphics.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distribution plots in seaborn are used for examining univariate and bivariate distributions.</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4 types of distribution plots namely:</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joinplot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distplot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pairplot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rugplot</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3">
                                            <p:txEl>
                                              <p:pRg st="0" end="0"/>
                                            </p:txEl>
                                          </p:spTgt>
                                        </p:tgtEl>
                                        <p:attrNameLst>
                                          <p:attrName>style.visibility</p:attrName>
                                        </p:attrNameLst>
                                      </p:cBhvr>
                                      <p:to>
                                        <p:strVal val="visible"/>
                                      </p:to>
                                    </p:set>
                                    <p:animEffect transition="in" filter="fade">
                                      <p:cBhvr>
                                        <p:cTn id="7" dur="500"/>
                                        <p:tgtEl>
                                          <p:spTgt spid="13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53">
                                            <p:txEl>
                                              <p:pRg st="1" end="1"/>
                                            </p:txEl>
                                          </p:spTgt>
                                        </p:tgtEl>
                                        <p:attrNameLst>
                                          <p:attrName>style.visibility</p:attrName>
                                        </p:attrNameLst>
                                      </p:cBhvr>
                                      <p:to>
                                        <p:strVal val="visible"/>
                                      </p:to>
                                    </p:set>
                                    <p:animEffect transition="in" filter="fade">
                                      <p:cBhvr>
                                        <p:cTn id="12" dur="500"/>
                                        <p:tgtEl>
                                          <p:spTgt spid="13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53">
                                            <p:txEl>
                                              <p:pRg st="2" end="2"/>
                                            </p:txEl>
                                          </p:spTgt>
                                        </p:tgtEl>
                                        <p:attrNameLst>
                                          <p:attrName>style.visibility</p:attrName>
                                        </p:attrNameLst>
                                      </p:cBhvr>
                                      <p:to>
                                        <p:strVal val="visible"/>
                                      </p:to>
                                    </p:set>
                                    <p:animEffect transition="in" filter="fade">
                                      <p:cBhvr>
                                        <p:cTn id="17" dur="500"/>
                                        <p:tgtEl>
                                          <p:spTgt spid="13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53">
                                            <p:txEl>
                                              <p:pRg st="3" end="3"/>
                                            </p:txEl>
                                          </p:spTgt>
                                        </p:tgtEl>
                                        <p:attrNameLst>
                                          <p:attrName>style.visibility</p:attrName>
                                        </p:attrNameLst>
                                      </p:cBhvr>
                                      <p:to>
                                        <p:strVal val="visible"/>
                                      </p:to>
                                    </p:set>
                                    <p:animEffect transition="in" filter="fade">
                                      <p:cBhvr>
                                        <p:cTn id="22" dur="500"/>
                                        <p:tgtEl>
                                          <p:spTgt spid="13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3">
                                            <p:txEl>
                                              <p:pRg st="4" end="4"/>
                                            </p:txEl>
                                          </p:spTgt>
                                        </p:tgtEl>
                                        <p:attrNameLst>
                                          <p:attrName>style.visibility</p:attrName>
                                        </p:attrNameLst>
                                      </p:cBhvr>
                                      <p:to>
                                        <p:strVal val="visible"/>
                                      </p:to>
                                    </p:set>
                                    <p:animEffect transition="in" filter="fade">
                                      <p:cBhvr>
                                        <p:cTn id="27" dur="500"/>
                                        <p:tgtEl>
                                          <p:spTgt spid="13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53">
                                            <p:txEl>
                                              <p:pRg st="5" end="5"/>
                                            </p:txEl>
                                          </p:spTgt>
                                        </p:tgtEl>
                                        <p:attrNameLst>
                                          <p:attrName>style.visibility</p:attrName>
                                        </p:attrNameLst>
                                      </p:cBhvr>
                                      <p:to>
                                        <p:strVal val="visible"/>
                                      </p:to>
                                    </p:set>
                                    <p:animEffect transition="in" filter="fade">
                                      <p:cBhvr>
                                        <p:cTn id="32" dur="500"/>
                                        <p:tgtEl>
                                          <p:spTgt spid="13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53">
                                            <p:txEl>
                                              <p:pRg st="6" end="6"/>
                                            </p:txEl>
                                          </p:spTgt>
                                        </p:tgtEl>
                                        <p:attrNameLst>
                                          <p:attrName>style.visibility</p:attrName>
                                        </p:attrNameLst>
                                      </p:cBhvr>
                                      <p:to>
                                        <p:strVal val="visible"/>
                                      </p:to>
                                    </p:set>
                                    <p:animEffect transition="in" filter="fade">
                                      <p:cBhvr>
                                        <p:cTn id="37" dur="500"/>
                                        <p:tgtEl>
                                          <p:spTgt spid="135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53">
                                            <p:txEl>
                                              <p:pRg st="7" end="7"/>
                                            </p:txEl>
                                          </p:spTgt>
                                        </p:tgtEl>
                                        <p:attrNameLst>
                                          <p:attrName>style.visibility</p:attrName>
                                        </p:attrNameLst>
                                      </p:cBhvr>
                                      <p:to>
                                        <p:strVal val="visible"/>
                                      </p:to>
                                    </p:set>
                                    <p:animEffect transition="in" filter="fade">
                                      <p:cBhvr>
                                        <p:cTn id="42" dur="500"/>
                                        <p:tgtEl>
                                          <p:spTgt spid="135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193"/>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Distplot</a:t>
            </a:r>
            <a:endParaRPr/>
          </a:p>
        </p:txBody>
      </p:sp>
      <p:sp>
        <p:nvSpPr>
          <p:cNvPr id="1359" name="Google Shape;1359;p193"/>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Distplot used basically for univariant set of observations and visualizes it through a histogram i.e. only one observation and hence we choose one particular column of the dataset.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Distplot is used to observe Distribution of data i.e, data is normally distributed or  skewed.</a:t>
            </a:r>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sp>
        <p:nvSpPr>
          <p:cNvPr id="1364" name="Google Shape;1364;p194"/>
          <p:cNvSpPr txBox="1">
            <a:spLocks noGrp="1"/>
          </p:cNvSpPr>
          <p:nvPr>
            <p:ph sz="half" idx="1"/>
          </p:nvPr>
        </p:nvSpPr>
        <p:spPr>
          <a:xfrm>
            <a:off x="304800" y="1089025"/>
            <a:ext cx="3276600" cy="4648200"/>
          </a:xfrm>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import pandas as pd </a:t>
            </a:r>
            <a:endParaRPr/>
          </a:p>
          <a:p>
            <a:pPr marL="0" marR="0" lvl="0" indent="0" algn="l" rtl="0">
              <a:lnSpc>
                <a:spcPct val="100000"/>
              </a:lnSpc>
              <a:spcBef>
                <a:spcPts val="32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import seaborn as sns</a:t>
            </a:r>
            <a:endParaRPr/>
          </a:p>
          <a:p>
            <a:pPr marL="0" marR="0" lvl="0" indent="0" algn="l" rtl="0">
              <a:lnSpc>
                <a:spcPct val="100000"/>
              </a:lnSpc>
              <a:spcBef>
                <a:spcPts val="32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df=pd.read_csv('../input/california-housing-prices/housing.csv')</a:t>
            </a:r>
            <a:endParaRPr/>
          </a:p>
          <a:p>
            <a:pPr marL="0" marR="0" lvl="0" indent="0" algn="l" rtl="0">
              <a:lnSpc>
                <a:spcPct val="100000"/>
              </a:lnSpc>
              <a:spcBef>
                <a:spcPts val="32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#Checking Distribution using Distplot</a:t>
            </a:r>
            <a:endParaRPr/>
          </a:p>
          <a:p>
            <a:pPr marL="0" marR="0" lvl="0" indent="0" algn="l" rtl="0">
              <a:lnSpc>
                <a:spcPct val="100000"/>
              </a:lnSpc>
              <a:spcBef>
                <a:spcPts val="32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plt.figure(figsize=(16, 5))</a:t>
            </a:r>
            <a:endParaRPr/>
          </a:p>
          <a:p>
            <a:pPr marL="0" marR="0" lvl="0" indent="0" algn="l" rtl="0">
              <a:lnSpc>
                <a:spcPct val="100000"/>
              </a:lnSpc>
              <a:spcBef>
                <a:spcPts val="320"/>
              </a:spcBef>
              <a:spcAft>
                <a:spcPts val="0"/>
              </a:spcAft>
              <a:buClr>
                <a:srgbClr val="7030A0"/>
              </a:buClr>
              <a:buSzPts val="1600"/>
              <a:buFont typeface="Arial"/>
              <a:buNone/>
            </a:pPr>
            <a:r>
              <a:rPr lang="en-US" sz="1600" b="1" i="1" u="none">
                <a:solidFill>
                  <a:srgbClr val="7030A0"/>
                </a:solidFill>
                <a:latin typeface="Calibri"/>
                <a:ea typeface="Calibri"/>
                <a:cs typeface="Calibri"/>
                <a:sym typeface="Calibri"/>
              </a:rPr>
              <a:t>plt2 = sns.distplot(df['total_bedrooms'])</a:t>
            </a:r>
            <a:endParaRPr/>
          </a:p>
        </p:txBody>
      </p:sp>
      <p:pic>
        <p:nvPicPr>
          <p:cNvPr id="1365" name="Google Shape;1365;p194"/>
          <p:cNvPicPr preferRelativeResize="0">
            <a:picLocks noGrp="1"/>
          </p:cNvPicPr>
          <p:nvPr>
            <p:ph sz="half" idx="2"/>
          </p:nvPr>
        </p:nvPicPr>
        <p:blipFill rotWithShape="1">
          <a:blip r:embed="rId3">
            <a:alphaModFix/>
          </a:blip>
          <a:srcRect/>
          <a:stretch/>
        </p:blipFill>
        <p:spPr>
          <a:xfrm>
            <a:off x="4114800" y="1181100"/>
            <a:ext cx="4876800" cy="3124200"/>
          </a:xfrm>
          <a:prstGeom prst="rect">
            <a:avLst/>
          </a:prstGeom>
          <a:noFill/>
          <a:ln>
            <a:no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195"/>
          <p:cNvSpPr txBox="1">
            <a:spLocks noGrp="1"/>
          </p:cNvSpPr>
          <p:nvPr>
            <p:ph type="title"/>
          </p:nvPr>
        </p:nvSpPr>
        <p:spPr>
          <a:xfrm>
            <a:off x="546500" y="198825"/>
            <a:ext cx="82296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Joinplot</a:t>
            </a:r>
            <a:br>
              <a:rPr lang="en-US" sz="3900" b="0" i="0" u="none">
                <a:solidFill>
                  <a:schemeClr val="dk1"/>
                </a:solidFill>
                <a:latin typeface="Calibri"/>
                <a:ea typeface="Calibri"/>
                <a:cs typeface="Calibri"/>
                <a:sym typeface="Calibri"/>
              </a:rPr>
            </a:br>
            <a:endParaRPr/>
          </a:p>
        </p:txBody>
      </p:sp>
      <p:sp>
        <p:nvSpPr>
          <p:cNvPr id="1371" name="Google Shape;1371;p195"/>
          <p:cNvSpPr txBox="1">
            <a:spLocks noGrp="1"/>
          </p:cNvSpPr>
          <p:nvPr>
            <p:ph idx="1"/>
          </p:nvPr>
        </p:nvSpPr>
        <p:spPr>
          <a:xfrm>
            <a:off x="546500" y="1303725"/>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It is used to draw a plot of two variables with bivariate and univariate graphs. It basically combines two different plots.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75"/>
        <p:cNvGrpSpPr/>
        <p:nvPr/>
      </p:nvGrpSpPr>
      <p:grpSpPr>
        <a:xfrm>
          <a:off x="0" y="0"/>
          <a:ext cx="0" cy="0"/>
          <a:chOff x="0" y="0"/>
          <a:chExt cx="0" cy="0"/>
        </a:xfrm>
      </p:grpSpPr>
      <p:sp>
        <p:nvSpPr>
          <p:cNvPr id="1376" name="Google Shape;1376;p196"/>
          <p:cNvSpPr txBox="1">
            <a:spLocks noGrp="1"/>
          </p:cNvSpPr>
          <p:nvPr>
            <p:ph sz="half" idx="1"/>
          </p:nvPr>
        </p:nvSpPr>
        <p:spPr>
          <a:xfrm>
            <a:off x="457200" y="723900"/>
            <a:ext cx="4038600" cy="4381500"/>
          </a:xfrm>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rgbClr val="7030A0"/>
              </a:buClr>
              <a:buSzPts val="2000"/>
              <a:buFont typeface="Arial"/>
              <a:buNone/>
            </a:pPr>
            <a:r>
              <a:rPr lang="en-US" sz="2000" b="1" i="1" u="none">
                <a:solidFill>
                  <a:srgbClr val="7030A0"/>
                </a:solidFill>
                <a:latin typeface="Calibri"/>
                <a:ea typeface="Calibri"/>
                <a:cs typeface="Calibri"/>
                <a:sym typeface="Calibri"/>
              </a:rPr>
              <a:t>import pandas as pd </a:t>
            </a:r>
            <a:endParaRPr/>
          </a:p>
          <a:p>
            <a:pPr marL="0" marR="0" lvl="0" indent="0" algn="l" rtl="0">
              <a:lnSpc>
                <a:spcPct val="100000"/>
              </a:lnSpc>
              <a:spcBef>
                <a:spcPts val="400"/>
              </a:spcBef>
              <a:spcAft>
                <a:spcPts val="0"/>
              </a:spcAft>
              <a:buClr>
                <a:srgbClr val="7030A0"/>
              </a:buClr>
              <a:buSzPts val="2000"/>
              <a:buFont typeface="Arial"/>
              <a:buNone/>
            </a:pPr>
            <a:r>
              <a:rPr lang="en-US" sz="2000" b="1" i="1" u="none">
                <a:solidFill>
                  <a:srgbClr val="7030A0"/>
                </a:solidFill>
                <a:latin typeface="Calibri"/>
                <a:ea typeface="Calibri"/>
                <a:cs typeface="Calibri"/>
                <a:sym typeface="Calibri"/>
              </a:rPr>
              <a:t>import seaborn as sns</a:t>
            </a:r>
            <a:endParaRPr/>
          </a:p>
          <a:p>
            <a:pPr marL="0" marR="0" lvl="0" indent="0" algn="l" rtl="0">
              <a:lnSpc>
                <a:spcPct val="100000"/>
              </a:lnSpc>
              <a:spcBef>
                <a:spcPts val="400"/>
              </a:spcBef>
              <a:spcAft>
                <a:spcPts val="0"/>
              </a:spcAft>
              <a:buClr>
                <a:srgbClr val="7030A0"/>
              </a:buClr>
              <a:buSzPts val="2000"/>
              <a:buFont typeface="Arial"/>
              <a:buNone/>
            </a:pPr>
            <a:r>
              <a:rPr lang="en-US" sz="2000" b="1" i="1" u="none">
                <a:solidFill>
                  <a:srgbClr val="7030A0"/>
                </a:solidFill>
                <a:latin typeface="Calibri"/>
                <a:ea typeface="Calibri"/>
                <a:cs typeface="Calibri"/>
                <a:sym typeface="Calibri"/>
              </a:rPr>
              <a:t>df=pd.read_csv('../input/california-housing-prices/housing.csv')</a:t>
            </a:r>
            <a:endParaRPr/>
          </a:p>
          <a:p>
            <a:pPr marL="0" marR="0" lvl="0" indent="0" algn="l" rtl="0">
              <a:lnSpc>
                <a:spcPct val="100000"/>
              </a:lnSpc>
              <a:spcBef>
                <a:spcPts val="400"/>
              </a:spcBef>
              <a:spcAft>
                <a:spcPts val="0"/>
              </a:spcAft>
              <a:buClr>
                <a:srgbClr val="7030A0"/>
              </a:buClr>
              <a:buSzPts val="2000"/>
              <a:buFont typeface="Arial"/>
              <a:buNone/>
            </a:pPr>
            <a:r>
              <a:rPr lang="en-US" sz="2000" b="0" i="1" u="none">
                <a:solidFill>
                  <a:srgbClr val="7030A0"/>
                </a:solidFill>
                <a:latin typeface="Calibri"/>
                <a:ea typeface="Calibri"/>
                <a:cs typeface="Calibri"/>
                <a:sym typeface="Calibri"/>
              </a:rPr>
              <a:t>sns.jointplot(x ='total_bedrooms', y ='median_house_value', data = df)</a:t>
            </a:r>
            <a:endParaRPr/>
          </a:p>
        </p:txBody>
      </p:sp>
      <p:pic>
        <p:nvPicPr>
          <p:cNvPr id="1377" name="Google Shape;1377;p196"/>
          <p:cNvPicPr preferRelativeResize="0">
            <a:picLocks noGrp="1"/>
          </p:cNvPicPr>
          <p:nvPr>
            <p:ph sz="half" idx="2"/>
          </p:nvPr>
        </p:nvPicPr>
        <p:blipFill rotWithShape="1">
          <a:blip r:embed="rId3">
            <a:alphaModFix/>
          </a:blip>
          <a:srcRect/>
          <a:stretch/>
        </p:blipFill>
        <p:spPr>
          <a:xfrm>
            <a:off x="4648200" y="495300"/>
            <a:ext cx="4038600" cy="443071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Write ML Models</a:t>
            </a:r>
            <a:endParaRPr lang="en-US" dirty="0"/>
          </a:p>
        </p:txBody>
      </p:sp>
      <p:sp>
        <p:nvSpPr>
          <p:cNvPr id="3" name="Content Placeholder 2"/>
          <p:cNvSpPr>
            <a:spLocks noGrp="1"/>
          </p:cNvSpPr>
          <p:nvPr>
            <p:ph idx="1"/>
          </p:nvPr>
        </p:nvSpPr>
        <p:spPr/>
        <p:txBody>
          <a:bodyPr>
            <a:normAutofit/>
          </a:bodyPr>
          <a:lstStyle/>
          <a:p>
            <a:pPr marL="342900" indent="-342900">
              <a:buFont typeface="+mj-lt"/>
              <a:buAutoNum type="arabicPeriod"/>
            </a:pPr>
            <a:r>
              <a:rPr lang="en-US" sz="2000" dirty="0" smtClean="0"/>
              <a:t>Import the Data</a:t>
            </a:r>
          </a:p>
          <a:p>
            <a:pPr marL="342900" indent="-342900">
              <a:buFont typeface="+mj-lt"/>
              <a:buAutoNum type="arabicPeriod"/>
            </a:pPr>
            <a:r>
              <a:rPr lang="en-US" sz="2000" dirty="0" smtClean="0"/>
              <a:t>Clean the Data  / python(EDA) / </a:t>
            </a:r>
            <a:r>
              <a:rPr lang="en-US" sz="2000" dirty="0" err="1" smtClean="0"/>
              <a:t>PowerQuery</a:t>
            </a:r>
            <a:endParaRPr lang="en-US" sz="2000" dirty="0" smtClean="0"/>
          </a:p>
          <a:p>
            <a:pPr marL="342900" indent="-342900">
              <a:buFont typeface="+mj-lt"/>
              <a:buAutoNum type="arabicPeriod"/>
            </a:pPr>
            <a:r>
              <a:rPr lang="en-US" sz="2000" dirty="0" smtClean="0"/>
              <a:t>Split the Data into Training / Test Sets</a:t>
            </a:r>
          </a:p>
          <a:p>
            <a:pPr marL="342900" indent="-342900">
              <a:buFont typeface="+mj-lt"/>
              <a:buAutoNum type="arabicPeriod"/>
            </a:pPr>
            <a:r>
              <a:rPr lang="en-US" sz="2000" dirty="0" smtClean="0"/>
              <a:t>Create a Model</a:t>
            </a:r>
          </a:p>
          <a:p>
            <a:pPr marL="342900" indent="-342900">
              <a:buFont typeface="+mj-lt"/>
              <a:buAutoNum type="arabicPeriod"/>
            </a:pPr>
            <a:r>
              <a:rPr lang="en-US" sz="2000" dirty="0" smtClean="0"/>
              <a:t>Train the Model</a:t>
            </a:r>
          </a:p>
          <a:p>
            <a:pPr marL="342900" indent="-342900">
              <a:buFont typeface="+mj-lt"/>
              <a:buAutoNum type="arabicPeriod"/>
            </a:pPr>
            <a:r>
              <a:rPr lang="en-US" sz="2000" dirty="0" smtClean="0"/>
              <a:t>Make Predictions</a:t>
            </a:r>
          </a:p>
          <a:p>
            <a:pPr marL="342900" indent="-342900">
              <a:buFont typeface="+mj-lt"/>
              <a:buAutoNum type="arabicPeriod"/>
            </a:pPr>
            <a:r>
              <a:rPr lang="en-US" sz="2000" dirty="0" smtClean="0"/>
              <a:t>Evaluate and Improve</a:t>
            </a:r>
          </a:p>
          <a:p>
            <a:pPr marL="342900" indent="-342900">
              <a:buFont typeface="+mj-lt"/>
              <a:buAutoNum type="arabicPeriod"/>
            </a:pPr>
            <a:r>
              <a:rPr lang="en-US" sz="2000" dirty="0" smtClean="0"/>
              <a:t>Data Visualization 	</a:t>
            </a:r>
          </a:p>
          <a:p>
            <a:endParaRPr lang="en-US" dirty="0"/>
          </a:p>
        </p:txBody>
      </p:sp>
    </p:spTree>
    <p:extLst>
      <p:ext uri="{BB962C8B-B14F-4D97-AF65-F5344CB8AC3E}">
        <p14:creationId xmlns:p14="http://schemas.microsoft.com/office/powerpoint/2010/main" val="3705745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9" name="Google Shape;219;p19"/>
          <p:cNvSpPr txBox="1">
            <a:spLocks noGrp="1"/>
          </p:cNvSpPr>
          <p:nvPr>
            <p:ph type="title"/>
          </p:nvPr>
        </p:nvSpPr>
        <p:spPr>
          <a:xfrm>
            <a:off x="457200" y="228600"/>
            <a:ext cx="8229600" cy="6477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Continuous Data</a:t>
            </a:r>
            <a:r>
              <a:rPr lang="en-US" sz="2800" b="1" i="0" u="none">
                <a:solidFill>
                  <a:schemeClr val="dk1"/>
                </a:solidFill>
                <a:latin typeface="Arial"/>
                <a:ea typeface="Arial"/>
                <a:cs typeface="Arial"/>
                <a:sym typeface="Arial"/>
              </a:rPr>
              <a:t/>
            </a:r>
            <a:br>
              <a:rPr lang="en-US" sz="2800" b="1" i="0" u="none">
                <a:solidFill>
                  <a:schemeClr val="dk1"/>
                </a:solidFill>
                <a:latin typeface="Arial"/>
                <a:ea typeface="Arial"/>
                <a:cs typeface="Arial"/>
                <a:sym typeface="Arial"/>
              </a:rPr>
            </a:br>
            <a:endParaRPr/>
          </a:p>
        </p:txBody>
      </p:sp>
      <p:pic>
        <p:nvPicPr>
          <p:cNvPr id="217" name="Google Shape;217;p19"/>
          <p:cNvPicPr preferRelativeResize="0">
            <a:picLocks noGrp="1"/>
          </p:cNvPicPr>
          <p:nvPr>
            <p:ph sz="half" idx="1"/>
          </p:nvPr>
        </p:nvPicPr>
        <p:blipFill rotWithShape="1">
          <a:blip r:embed="rId3">
            <a:alphaModFix/>
          </a:blip>
          <a:srcRect/>
          <a:stretch/>
        </p:blipFill>
        <p:spPr>
          <a:xfrm>
            <a:off x="304800" y="876300"/>
            <a:ext cx="3505200" cy="1828800"/>
          </a:xfrm>
          <a:prstGeom prst="rect">
            <a:avLst/>
          </a:prstGeom>
          <a:noFill/>
          <a:ln>
            <a:noFill/>
          </a:ln>
        </p:spPr>
      </p:pic>
      <p:sp>
        <p:nvSpPr>
          <p:cNvPr id="218" name="Google Shape;218;p19"/>
          <p:cNvSpPr txBox="1">
            <a:spLocks noGrp="1"/>
          </p:cNvSpPr>
          <p:nvPr>
            <p:ph sz="half" idx="2"/>
          </p:nvPr>
        </p:nvSpPr>
        <p:spPr>
          <a:xfrm>
            <a:off x="4267200" y="952500"/>
            <a:ext cx="4419600" cy="41529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90000"/>
              </a:lnSpc>
              <a:spcBef>
                <a:spcPts val="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Continuous data is </a:t>
            </a:r>
            <a:r>
              <a:rPr lang="en-US" sz="1700" b="1" i="0" u="none">
                <a:solidFill>
                  <a:schemeClr val="dk1"/>
                </a:solidFill>
                <a:latin typeface="Calibri"/>
                <a:ea typeface="Calibri"/>
                <a:cs typeface="Calibri"/>
                <a:sym typeface="Calibri"/>
              </a:rPr>
              <a:t>data that can take any value </a:t>
            </a:r>
            <a:r>
              <a:rPr lang="en-US" sz="1700" b="0" i="0" u="none">
                <a:solidFill>
                  <a:schemeClr val="dk1"/>
                </a:solidFill>
                <a:latin typeface="Calibri"/>
                <a:ea typeface="Calibri"/>
                <a:cs typeface="Calibri"/>
                <a:sym typeface="Calibri"/>
              </a:rPr>
              <a:t>within a range such as weight, length, temperature, speed, etc.</a:t>
            </a:r>
            <a:endParaRPr/>
          </a:p>
          <a:p>
            <a:pPr marL="303212" marR="0" lvl="0" indent="-303212" algn="l" rtl="0">
              <a:lnSpc>
                <a:spcPct val="9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Continuous data can be in the </a:t>
            </a:r>
            <a:r>
              <a:rPr lang="en-US" sz="1700" b="1" i="0" u="none">
                <a:solidFill>
                  <a:schemeClr val="dk1"/>
                </a:solidFill>
                <a:latin typeface="Calibri"/>
                <a:ea typeface="Calibri"/>
                <a:cs typeface="Calibri"/>
                <a:sym typeface="Calibri"/>
              </a:rPr>
              <a:t>form of decimal or fractional numbers.</a:t>
            </a:r>
            <a:endParaRPr/>
          </a:p>
          <a:p>
            <a:pPr marL="303212" marR="0" lvl="0" indent="-303212" algn="l" rtl="0">
              <a:lnSpc>
                <a:spcPct val="9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Continuous data  can be measured on an </a:t>
            </a:r>
            <a:r>
              <a:rPr lang="en-US" sz="1700" b="1" i="0" u="none">
                <a:solidFill>
                  <a:schemeClr val="dk1"/>
                </a:solidFill>
                <a:latin typeface="Calibri"/>
                <a:ea typeface="Calibri"/>
                <a:cs typeface="Calibri"/>
                <a:sym typeface="Calibri"/>
              </a:rPr>
              <a:t>infinite scale</a:t>
            </a:r>
            <a:r>
              <a:rPr lang="en-US" sz="1700" b="0" i="0" u="none">
                <a:solidFill>
                  <a:schemeClr val="dk1"/>
                </a:solidFill>
                <a:latin typeface="Calibri"/>
                <a:ea typeface="Calibri"/>
                <a:cs typeface="Calibri"/>
                <a:sym typeface="Calibri"/>
              </a:rPr>
              <a:t>, It can take any value between two numbers, no matter how small.</a:t>
            </a:r>
            <a:endParaRPr/>
          </a:p>
          <a:p>
            <a:pPr marL="303212" marR="0" lvl="0" indent="-303212" algn="l" rtl="0">
              <a:lnSpc>
                <a:spcPct val="9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Represented mainly by a line plot , Histogram plot ,etc.</a:t>
            </a:r>
            <a:endParaRPr sz="1700" b="0" i="0" u="none">
              <a:solidFill>
                <a:schemeClr val="dk1"/>
              </a:solidFill>
              <a:latin typeface="Calibri"/>
              <a:ea typeface="Calibri"/>
              <a:cs typeface="Calibri"/>
              <a:sym typeface="Calibri"/>
            </a:endParaRPr>
          </a:p>
          <a:p>
            <a:pPr marL="303212" marR="0" lvl="0" indent="-303212" algn="l" rtl="0">
              <a:lnSpc>
                <a:spcPct val="90000"/>
              </a:lnSpc>
              <a:spcBef>
                <a:spcPts val="380"/>
              </a:spcBef>
              <a:spcAft>
                <a:spcPts val="0"/>
              </a:spcAft>
              <a:buClr>
                <a:schemeClr val="dk1"/>
              </a:buClr>
              <a:buSzPts val="1700"/>
              <a:buFont typeface="Arial"/>
              <a:buNone/>
            </a:pPr>
            <a:r>
              <a:rPr lang="en-US" sz="1700" b="0" i="1" u="none">
                <a:solidFill>
                  <a:schemeClr val="dk1"/>
                </a:solidFill>
                <a:latin typeface="Arial"/>
                <a:ea typeface="Arial"/>
                <a:cs typeface="Arial"/>
                <a:sym typeface="Arial"/>
              </a:rPr>
              <a:t>      </a:t>
            </a:r>
            <a:r>
              <a:rPr lang="en-US" sz="1900" b="0" i="0" u="none">
                <a:solidFill>
                  <a:srgbClr val="FF0000"/>
                </a:solidFill>
                <a:latin typeface="Calibri"/>
                <a:ea typeface="Calibri"/>
                <a:cs typeface="Calibri"/>
                <a:sym typeface="Calibri"/>
              </a:rPr>
              <a:t>Examples:</a:t>
            </a:r>
            <a:endParaRPr sz="1900" b="1" i="0" u="none">
              <a:solidFill>
                <a:srgbClr val="FF0000"/>
              </a:solidFill>
              <a:latin typeface="Calibri"/>
              <a:ea typeface="Calibri"/>
              <a:cs typeface="Calibri"/>
              <a:sym typeface="Calibri"/>
            </a:endParaRPr>
          </a:p>
          <a:p>
            <a:pPr marL="303212" marR="0" lvl="0" indent="-303212"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Height of a person</a:t>
            </a:r>
            <a:endParaRPr/>
          </a:p>
          <a:p>
            <a:pPr marL="303212" marR="0" lvl="0" indent="-303212"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Speed of a vehicle</a:t>
            </a:r>
            <a:endParaRPr/>
          </a:p>
          <a:p>
            <a:pPr marL="303212" marR="0" lvl="0" indent="-303212" algn="l" rtl="0">
              <a:lnSpc>
                <a:spcPct val="90000"/>
              </a:lnSpc>
              <a:spcBef>
                <a:spcPts val="36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Time-taken to finish the work </a:t>
            </a:r>
            <a:endParaRPr/>
          </a:p>
          <a:p>
            <a:pPr marL="303213" marR="0" lvl="0" indent="-188913" algn="l" rtl="0">
              <a:spcBef>
                <a:spcPts val="360"/>
              </a:spcBef>
              <a:spcAft>
                <a:spcPts val="0"/>
              </a:spcAft>
              <a:buClr>
                <a:schemeClr val="dk1"/>
              </a:buClr>
              <a:buSzPts val="1800"/>
              <a:buFont typeface="Arial"/>
              <a:buNone/>
            </a:pPr>
            <a:endParaRPr sz="1800" b="0" i="0" u="none">
              <a:solidFill>
                <a:schemeClr val="dk1"/>
              </a:solidFill>
              <a:latin typeface="Calibri"/>
              <a:ea typeface="Calibri"/>
              <a:cs typeface="Calibri"/>
              <a:sym typeface="Calibri"/>
            </a:endParaRPr>
          </a:p>
        </p:txBody>
      </p:sp>
      <p:pic>
        <p:nvPicPr>
          <p:cNvPr id="220" name="Google Shape;220;p19"/>
          <p:cNvPicPr preferRelativeResize="0"/>
          <p:nvPr/>
        </p:nvPicPr>
        <p:blipFill rotWithShape="1">
          <a:blip r:embed="rId4">
            <a:alphaModFix/>
          </a:blip>
          <a:srcRect/>
          <a:stretch/>
        </p:blipFill>
        <p:spPr>
          <a:xfrm>
            <a:off x="304800" y="2933700"/>
            <a:ext cx="3429000" cy="1971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8">
                                            <p:txEl>
                                              <p:pRg st="0" end="0"/>
                                            </p:txEl>
                                          </p:spTgt>
                                        </p:tgtEl>
                                        <p:attrNameLst>
                                          <p:attrName>style.visibility</p:attrName>
                                        </p:attrNameLst>
                                      </p:cBhvr>
                                      <p:to>
                                        <p:strVal val="visible"/>
                                      </p:to>
                                    </p:set>
                                    <p:animEffect transition="in" filter="fade">
                                      <p:cBhvr>
                                        <p:cTn id="7" dur="500"/>
                                        <p:tgtEl>
                                          <p:spTgt spid="2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8">
                                            <p:txEl>
                                              <p:pRg st="1" end="1"/>
                                            </p:txEl>
                                          </p:spTgt>
                                        </p:tgtEl>
                                        <p:attrNameLst>
                                          <p:attrName>style.visibility</p:attrName>
                                        </p:attrNameLst>
                                      </p:cBhvr>
                                      <p:to>
                                        <p:strVal val="visible"/>
                                      </p:to>
                                    </p:set>
                                    <p:animEffect transition="in" filter="fade">
                                      <p:cBhvr>
                                        <p:cTn id="12" dur="500"/>
                                        <p:tgtEl>
                                          <p:spTgt spid="2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xEl>
                                              <p:pRg st="2" end="2"/>
                                            </p:txEl>
                                          </p:spTgt>
                                        </p:tgtEl>
                                        <p:attrNameLst>
                                          <p:attrName>style.visibility</p:attrName>
                                        </p:attrNameLst>
                                      </p:cBhvr>
                                      <p:to>
                                        <p:strVal val="visible"/>
                                      </p:to>
                                    </p:set>
                                    <p:animEffect transition="in" filter="fade">
                                      <p:cBhvr>
                                        <p:cTn id="17" dur="500"/>
                                        <p:tgtEl>
                                          <p:spTgt spid="2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8">
                                            <p:txEl>
                                              <p:pRg st="3" end="3"/>
                                            </p:txEl>
                                          </p:spTgt>
                                        </p:tgtEl>
                                        <p:attrNameLst>
                                          <p:attrName>style.visibility</p:attrName>
                                        </p:attrNameLst>
                                      </p:cBhvr>
                                      <p:to>
                                        <p:strVal val="visible"/>
                                      </p:to>
                                    </p:set>
                                    <p:animEffect transition="in" filter="fade">
                                      <p:cBhvr>
                                        <p:cTn id="22" dur="500"/>
                                        <p:tgtEl>
                                          <p:spTgt spid="2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8">
                                            <p:txEl>
                                              <p:pRg st="4" end="4"/>
                                            </p:txEl>
                                          </p:spTgt>
                                        </p:tgtEl>
                                        <p:attrNameLst>
                                          <p:attrName>style.visibility</p:attrName>
                                        </p:attrNameLst>
                                      </p:cBhvr>
                                      <p:to>
                                        <p:strVal val="visible"/>
                                      </p:to>
                                    </p:set>
                                    <p:animEffect transition="in" filter="fade">
                                      <p:cBhvr>
                                        <p:cTn id="27" dur="500"/>
                                        <p:tgtEl>
                                          <p:spTgt spid="21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8">
                                            <p:txEl>
                                              <p:pRg st="5" end="5"/>
                                            </p:txEl>
                                          </p:spTgt>
                                        </p:tgtEl>
                                        <p:attrNameLst>
                                          <p:attrName>style.visibility</p:attrName>
                                        </p:attrNameLst>
                                      </p:cBhvr>
                                      <p:to>
                                        <p:strVal val="visible"/>
                                      </p:to>
                                    </p:set>
                                    <p:animEffect transition="in" filter="fade">
                                      <p:cBhvr>
                                        <p:cTn id="32" dur="500"/>
                                        <p:tgtEl>
                                          <p:spTgt spid="21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xEl>
                                              <p:pRg st="6" end="6"/>
                                            </p:txEl>
                                          </p:spTgt>
                                        </p:tgtEl>
                                        <p:attrNameLst>
                                          <p:attrName>style.visibility</p:attrName>
                                        </p:attrNameLst>
                                      </p:cBhvr>
                                      <p:to>
                                        <p:strVal val="visible"/>
                                      </p:to>
                                    </p:set>
                                    <p:animEffect transition="in" filter="fade">
                                      <p:cBhvr>
                                        <p:cTn id="37" dur="500"/>
                                        <p:tgtEl>
                                          <p:spTgt spid="21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8">
                                            <p:txEl>
                                              <p:pRg st="7" end="7"/>
                                            </p:txEl>
                                          </p:spTgt>
                                        </p:tgtEl>
                                        <p:attrNameLst>
                                          <p:attrName>style.visibility</p:attrName>
                                        </p:attrNameLst>
                                      </p:cBhvr>
                                      <p:to>
                                        <p:strVal val="visible"/>
                                      </p:to>
                                    </p:set>
                                    <p:animEffect transition="in" filter="fade">
                                      <p:cBhvr>
                                        <p:cTn id="42" dur="500"/>
                                        <p:tgtEl>
                                          <p:spTgt spid="21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8">
                                            <p:txEl>
                                              <p:pRg st="8" end="8"/>
                                            </p:txEl>
                                          </p:spTgt>
                                        </p:tgtEl>
                                        <p:attrNameLst>
                                          <p:attrName>style.visibility</p:attrName>
                                        </p:attrNameLst>
                                      </p:cBhvr>
                                      <p:to>
                                        <p:strVal val="visible"/>
                                      </p:to>
                                    </p:set>
                                    <p:animEffect transition="in" filter="fade">
                                      <p:cBhvr>
                                        <p:cTn id="47" dur="500"/>
                                        <p:tgtEl>
                                          <p:spTgt spid="21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197"/>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Pairplot</a:t>
            </a:r>
            <a:endParaRPr/>
          </a:p>
        </p:txBody>
      </p:sp>
      <p:sp>
        <p:nvSpPr>
          <p:cNvPr id="1383" name="Google Shape;1383;p197"/>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To plot multiple pairwise bivariate distributions in a dataset, you can use the .pairplot() function.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The diagonal plots are the univariate plots, and this displays the relationship for the (n, 2) combination of variables in a DataFrame as a matrix of plots.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0"/>
          <p:cNvSpPr txBox="1">
            <a:spLocks noGrp="1"/>
          </p:cNvSpPr>
          <p:nvPr>
            <p:ph type="title"/>
          </p:nvPr>
        </p:nvSpPr>
        <p:spPr>
          <a:xfrm>
            <a:off x="457200" y="228600"/>
            <a:ext cx="8229600" cy="4191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Interval Data</a:t>
            </a:r>
            <a:endParaRPr/>
          </a:p>
        </p:txBody>
      </p:sp>
      <p:pic>
        <p:nvPicPr>
          <p:cNvPr id="226" name="Google Shape;226;p20"/>
          <p:cNvPicPr preferRelativeResize="0">
            <a:picLocks noGrp="1"/>
          </p:cNvPicPr>
          <p:nvPr>
            <p:ph sz="half" idx="1"/>
          </p:nvPr>
        </p:nvPicPr>
        <p:blipFill rotWithShape="1">
          <a:blip r:embed="rId3">
            <a:alphaModFix/>
          </a:blip>
          <a:srcRect/>
          <a:stretch/>
        </p:blipFill>
        <p:spPr>
          <a:xfrm>
            <a:off x="228600" y="800100"/>
            <a:ext cx="3124200" cy="3429000"/>
          </a:xfrm>
          <a:prstGeom prst="rect">
            <a:avLst/>
          </a:prstGeom>
          <a:noFill/>
          <a:ln>
            <a:noFill/>
          </a:ln>
        </p:spPr>
      </p:pic>
      <p:sp>
        <p:nvSpPr>
          <p:cNvPr id="227" name="Google Shape;227;p20"/>
          <p:cNvSpPr txBox="1">
            <a:spLocks noGrp="1"/>
          </p:cNvSpPr>
          <p:nvPr>
            <p:ph sz="half" idx="2"/>
          </p:nvPr>
        </p:nvSpPr>
        <p:spPr>
          <a:xfrm>
            <a:off x="3429000" y="800100"/>
            <a:ext cx="5334000" cy="45720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100000"/>
              </a:lnSpc>
              <a:spcBef>
                <a:spcPts val="0"/>
              </a:spcBef>
              <a:spcAft>
                <a:spcPts val="0"/>
              </a:spcAft>
              <a:buClr>
                <a:schemeClr val="dk1"/>
              </a:buClr>
              <a:buSzPts val="1700"/>
              <a:buFont typeface="Arial"/>
              <a:buChar char="•"/>
            </a:pPr>
            <a:r>
              <a:rPr lang="en-US" sz="1700" b="1" i="0" u="none">
                <a:solidFill>
                  <a:schemeClr val="dk1"/>
                </a:solidFill>
                <a:latin typeface="Calibri"/>
                <a:ea typeface="Calibri"/>
                <a:cs typeface="Calibri"/>
                <a:sym typeface="Calibri"/>
              </a:rPr>
              <a:t>Interval data </a:t>
            </a:r>
            <a:r>
              <a:rPr lang="en-US" sz="1700" b="0" i="0" u="none">
                <a:solidFill>
                  <a:schemeClr val="dk1"/>
                </a:solidFill>
                <a:latin typeface="Calibri"/>
                <a:ea typeface="Calibri"/>
                <a:cs typeface="Calibri"/>
                <a:sym typeface="Calibri"/>
              </a:rPr>
              <a:t>is numeric data for which not only the order is known, but the exact difference between values is also known.</a:t>
            </a:r>
            <a:endParaRPr sz="1700" b="0" i="0" u="none">
              <a:solidFill>
                <a:schemeClr val="dk1"/>
              </a:solidFill>
              <a:latin typeface="Calibri"/>
              <a:ea typeface="Calibri"/>
              <a:cs typeface="Calibri"/>
              <a:sym typeface="Calibri"/>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The distance between the two points is equal i.e., equal interval between adjacent values.</a:t>
            </a:r>
            <a:endParaRPr/>
          </a:p>
          <a:p>
            <a:pPr marL="303212" marR="0" lvl="0" indent="-303212" algn="l" rtl="0">
              <a:lnSpc>
                <a:spcPct val="100000"/>
              </a:lnSpc>
              <a:spcBef>
                <a:spcPts val="340"/>
              </a:spcBef>
              <a:spcAft>
                <a:spcPts val="0"/>
              </a:spcAft>
              <a:buClr>
                <a:srgbClr val="FF0000"/>
              </a:buClr>
              <a:buSzPts val="1700"/>
              <a:buFont typeface="Arial"/>
              <a:buChar char="•"/>
            </a:pPr>
            <a:r>
              <a:rPr lang="en-US" sz="1700" b="0" i="0" u="none">
                <a:solidFill>
                  <a:srgbClr val="FF0000"/>
                </a:solidFill>
                <a:latin typeface="Calibri"/>
                <a:ea typeface="Calibri"/>
                <a:cs typeface="Calibri"/>
                <a:sym typeface="Calibri"/>
              </a:rPr>
              <a:t>Example:</a:t>
            </a:r>
            <a:r>
              <a:rPr lang="en-US" sz="1700" b="0" i="0" u="none">
                <a:solidFill>
                  <a:schemeClr val="dk1"/>
                </a:solidFill>
                <a:latin typeface="Calibri"/>
                <a:ea typeface="Calibri"/>
                <a:cs typeface="Calibri"/>
                <a:sym typeface="Calibri"/>
              </a:rPr>
              <a:t> Celsius temperature, IQ Score , Income Ranges.</a:t>
            </a:r>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Addition &amp; Subtraction operations can be performed on Interval data.</a:t>
            </a:r>
            <a:endParaRPr/>
          </a:p>
          <a:p>
            <a:pPr marL="303212" marR="0" lvl="0" indent="-303212" algn="l" rtl="0">
              <a:lnSpc>
                <a:spcPct val="100000"/>
              </a:lnSpc>
              <a:spcBef>
                <a:spcPts val="340"/>
              </a:spcBef>
              <a:spcAft>
                <a:spcPts val="0"/>
              </a:spcAft>
              <a:buClr>
                <a:schemeClr val="dk1"/>
              </a:buClr>
              <a:buSzPts val="1700"/>
              <a:buFont typeface="Arial"/>
              <a:buChar char="•"/>
            </a:pPr>
            <a:r>
              <a:rPr lang="en-US" sz="1700" b="1" i="0" u="none">
                <a:solidFill>
                  <a:schemeClr val="dk1"/>
                </a:solidFill>
                <a:latin typeface="Calibri"/>
                <a:ea typeface="Calibri"/>
                <a:cs typeface="Calibri"/>
                <a:sym typeface="Calibri"/>
              </a:rPr>
              <a:t>interval data do not have ‘true zero’ value. </a:t>
            </a:r>
            <a:endParaRPr sz="1700" b="1" i="0" u="none">
              <a:solidFill>
                <a:schemeClr val="dk1"/>
              </a:solidFill>
              <a:latin typeface="Calibri"/>
              <a:ea typeface="Calibri"/>
              <a:cs typeface="Calibri"/>
              <a:sym typeface="Calibri"/>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Descriptive statistics which can be obtained using interval data include:</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1.Central tendency: Mode, median, and mean</a:t>
            </a:r>
            <a:endParaRPr/>
          </a:p>
          <a:p>
            <a:pPr marL="303212" marR="0" lvl="0" indent="-303212" algn="l" rtl="0">
              <a:lnSpc>
                <a:spcPct val="100000"/>
              </a:lnSpc>
              <a:spcBef>
                <a:spcPts val="36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2.</a:t>
            </a:r>
            <a:r>
              <a:rPr lang="en-US" sz="1600" b="0" i="0" u="none">
                <a:solidFill>
                  <a:schemeClr val="dk1"/>
                </a:solidFill>
                <a:latin typeface="Calibri"/>
                <a:ea typeface="Calibri"/>
                <a:cs typeface="Calibri"/>
                <a:sym typeface="Calibri"/>
              </a:rPr>
              <a:t> </a:t>
            </a:r>
            <a:r>
              <a:rPr lang="en-US" sz="1800" b="0" i="0" u="none">
                <a:solidFill>
                  <a:schemeClr val="dk1"/>
                </a:solidFill>
                <a:latin typeface="Calibri"/>
                <a:ea typeface="Calibri"/>
                <a:cs typeface="Calibri"/>
                <a:sym typeface="Calibri"/>
              </a:rPr>
              <a:t>Dispersion</a:t>
            </a:r>
            <a:r>
              <a:rPr lang="en-US" sz="1700" b="0" i="0" u="none">
                <a:solidFill>
                  <a:schemeClr val="dk1"/>
                </a:solidFill>
                <a:latin typeface="Calibri"/>
                <a:ea typeface="Calibri"/>
                <a:cs typeface="Calibri"/>
                <a:sym typeface="Calibri"/>
              </a:rPr>
              <a:t>: Range, Standard deviation and </a:t>
            </a:r>
            <a:endParaRPr sz="1700" b="0" i="0" u="none">
              <a:solidFill>
                <a:schemeClr val="dk1"/>
              </a:solidFill>
              <a:latin typeface="Calibri"/>
              <a:ea typeface="Calibri"/>
              <a:cs typeface="Calibri"/>
              <a:sym typeface="Calibri"/>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variance</a:t>
            </a:r>
            <a:endParaRPr sz="1700" b="0" i="0" u="none">
              <a:solidFill>
                <a:schemeClr val="dk1"/>
              </a:solidFill>
              <a:latin typeface="Calibri"/>
              <a:ea typeface="Calibri"/>
              <a:cs typeface="Calibri"/>
              <a:sym typeface="Calibri"/>
            </a:endParaRPr>
          </a:p>
          <a:p>
            <a:pPr marL="303212" marR="0" lvl="0" indent="-182561" algn="l" rtl="0">
              <a:lnSpc>
                <a:spcPct val="100000"/>
              </a:lnSpc>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a:p>
            <a:pPr marL="303213" marR="0" lvl="0" indent="-182563" algn="l" rtl="0">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7">
                                            <p:txEl>
                                              <p:pRg st="0" end="0"/>
                                            </p:txEl>
                                          </p:spTgt>
                                        </p:tgtEl>
                                        <p:attrNameLst>
                                          <p:attrName>style.visibility</p:attrName>
                                        </p:attrNameLst>
                                      </p:cBhvr>
                                      <p:to>
                                        <p:strVal val="visible"/>
                                      </p:to>
                                    </p:set>
                                    <p:animEffect transition="in" filter="fade">
                                      <p:cBhvr>
                                        <p:cTn id="7" dur="500"/>
                                        <p:tgtEl>
                                          <p:spTgt spid="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7">
                                            <p:txEl>
                                              <p:pRg st="1" end="1"/>
                                            </p:txEl>
                                          </p:spTgt>
                                        </p:tgtEl>
                                        <p:attrNameLst>
                                          <p:attrName>style.visibility</p:attrName>
                                        </p:attrNameLst>
                                      </p:cBhvr>
                                      <p:to>
                                        <p:strVal val="visible"/>
                                      </p:to>
                                    </p:set>
                                    <p:animEffect transition="in" filter="fade">
                                      <p:cBhvr>
                                        <p:cTn id="12" dur="500"/>
                                        <p:tgtEl>
                                          <p:spTgt spid="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7">
                                            <p:txEl>
                                              <p:pRg st="2" end="2"/>
                                            </p:txEl>
                                          </p:spTgt>
                                        </p:tgtEl>
                                        <p:attrNameLst>
                                          <p:attrName>style.visibility</p:attrName>
                                        </p:attrNameLst>
                                      </p:cBhvr>
                                      <p:to>
                                        <p:strVal val="visible"/>
                                      </p:to>
                                    </p:set>
                                    <p:animEffect transition="in" filter="fade">
                                      <p:cBhvr>
                                        <p:cTn id="17" dur="500"/>
                                        <p:tgtEl>
                                          <p:spTgt spid="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7">
                                            <p:txEl>
                                              <p:pRg st="3" end="3"/>
                                            </p:txEl>
                                          </p:spTgt>
                                        </p:tgtEl>
                                        <p:attrNameLst>
                                          <p:attrName>style.visibility</p:attrName>
                                        </p:attrNameLst>
                                      </p:cBhvr>
                                      <p:to>
                                        <p:strVal val="visible"/>
                                      </p:to>
                                    </p:set>
                                    <p:animEffect transition="in" filter="fade">
                                      <p:cBhvr>
                                        <p:cTn id="22" dur="500"/>
                                        <p:tgtEl>
                                          <p:spTgt spid="22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7">
                                            <p:txEl>
                                              <p:pRg st="4" end="4"/>
                                            </p:txEl>
                                          </p:spTgt>
                                        </p:tgtEl>
                                        <p:attrNameLst>
                                          <p:attrName>style.visibility</p:attrName>
                                        </p:attrNameLst>
                                      </p:cBhvr>
                                      <p:to>
                                        <p:strVal val="visible"/>
                                      </p:to>
                                    </p:set>
                                    <p:animEffect transition="in" filter="fade">
                                      <p:cBhvr>
                                        <p:cTn id="27" dur="500"/>
                                        <p:tgtEl>
                                          <p:spTgt spid="22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7">
                                            <p:txEl>
                                              <p:pRg st="5" end="5"/>
                                            </p:txEl>
                                          </p:spTgt>
                                        </p:tgtEl>
                                        <p:attrNameLst>
                                          <p:attrName>style.visibility</p:attrName>
                                        </p:attrNameLst>
                                      </p:cBhvr>
                                      <p:to>
                                        <p:strVal val="visible"/>
                                      </p:to>
                                    </p:set>
                                    <p:animEffect transition="in" filter="fade">
                                      <p:cBhvr>
                                        <p:cTn id="32" dur="500"/>
                                        <p:tgtEl>
                                          <p:spTgt spid="22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7">
                                            <p:txEl>
                                              <p:pRg st="6" end="6"/>
                                            </p:txEl>
                                          </p:spTgt>
                                        </p:tgtEl>
                                        <p:attrNameLst>
                                          <p:attrName>style.visibility</p:attrName>
                                        </p:attrNameLst>
                                      </p:cBhvr>
                                      <p:to>
                                        <p:strVal val="visible"/>
                                      </p:to>
                                    </p:set>
                                    <p:animEffect transition="in" filter="fade">
                                      <p:cBhvr>
                                        <p:cTn id="37" dur="500"/>
                                        <p:tgtEl>
                                          <p:spTgt spid="22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27">
                                            <p:txEl>
                                              <p:pRg st="7" end="7"/>
                                            </p:txEl>
                                          </p:spTgt>
                                        </p:tgtEl>
                                        <p:attrNameLst>
                                          <p:attrName>style.visibility</p:attrName>
                                        </p:attrNameLst>
                                      </p:cBhvr>
                                      <p:to>
                                        <p:strVal val="visible"/>
                                      </p:to>
                                    </p:set>
                                    <p:animEffect transition="in" filter="fade">
                                      <p:cBhvr>
                                        <p:cTn id="42" dur="500"/>
                                        <p:tgtEl>
                                          <p:spTgt spid="22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7">
                                            <p:txEl>
                                              <p:pRg st="8" end="8"/>
                                            </p:txEl>
                                          </p:spTgt>
                                        </p:tgtEl>
                                        <p:attrNameLst>
                                          <p:attrName>style.visibility</p:attrName>
                                        </p:attrNameLst>
                                      </p:cBhvr>
                                      <p:to>
                                        <p:strVal val="visible"/>
                                      </p:to>
                                    </p:set>
                                    <p:animEffect transition="in" filter="fade">
                                      <p:cBhvr>
                                        <p:cTn id="47" dur="500"/>
                                        <p:tgtEl>
                                          <p:spTgt spid="22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7">
                                            <p:txEl>
                                              <p:pRg st="9" end="9"/>
                                            </p:txEl>
                                          </p:spTgt>
                                        </p:tgtEl>
                                        <p:attrNameLst>
                                          <p:attrName>style.visibility</p:attrName>
                                        </p:attrNameLst>
                                      </p:cBhvr>
                                      <p:to>
                                        <p:strVal val="visible"/>
                                      </p:to>
                                    </p:set>
                                    <p:animEffect transition="in" filter="fade">
                                      <p:cBhvr>
                                        <p:cTn id="52" dur="500"/>
                                        <p:tgtEl>
                                          <p:spTgt spid="22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27">
                                            <p:txEl>
                                              <p:pRg st="10" end="10"/>
                                            </p:txEl>
                                          </p:spTgt>
                                        </p:tgtEl>
                                        <p:attrNameLst>
                                          <p:attrName>style.visibility</p:attrName>
                                        </p:attrNameLst>
                                      </p:cBhvr>
                                      <p:to>
                                        <p:strVal val="visible"/>
                                      </p:to>
                                    </p:set>
                                    <p:animEffect transition="in" filter="fade">
                                      <p:cBhvr>
                                        <p:cTn id="57" dur="500"/>
                                        <p:tgtEl>
                                          <p:spTgt spid="22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Ratio Data</a:t>
            </a:r>
            <a:endParaRPr/>
          </a:p>
        </p:txBody>
      </p:sp>
      <p:sp>
        <p:nvSpPr>
          <p:cNvPr id="233" name="Google Shape;233;p21"/>
          <p:cNvSpPr txBox="1">
            <a:spLocks noGrp="1"/>
          </p:cNvSpPr>
          <p:nvPr>
            <p:ph sz="half" idx="1"/>
          </p:nvPr>
        </p:nvSpPr>
        <p:spPr>
          <a:xfrm>
            <a:off x="3886200" y="1333500"/>
            <a:ext cx="4876800" cy="37719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100000"/>
              </a:lnSpc>
              <a:spcBef>
                <a:spcPts val="0"/>
              </a:spcBef>
              <a:spcAft>
                <a:spcPts val="0"/>
              </a:spcAft>
              <a:buClr>
                <a:schemeClr val="dk1"/>
              </a:buClr>
              <a:buSzPts val="1700"/>
              <a:buFont typeface="Arial"/>
              <a:buChar char="•"/>
            </a:pPr>
            <a:r>
              <a:rPr lang="en-US" sz="1700" b="1" i="0" u="none">
                <a:solidFill>
                  <a:schemeClr val="dk1"/>
                </a:solidFill>
                <a:latin typeface="Calibri"/>
                <a:ea typeface="Calibri"/>
                <a:cs typeface="Calibri"/>
                <a:sym typeface="Calibri"/>
              </a:rPr>
              <a:t>Ratio data </a:t>
            </a:r>
            <a:r>
              <a:rPr lang="en-US" sz="1700" b="0" i="0" u="none">
                <a:solidFill>
                  <a:schemeClr val="dk1"/>
                </a:solidFill>
                <a:latin typeface="Calibri"/>
                <a:ea typeface="Calibri"/>
                <a:cs typeface="Calibri"/>
                <a:sym typeface="Calibri"/>
              </a:rPr>
              <a:t>represents numeric data for which exact value can be measured. </a:t>
            </a:r>
            <a:endParaRPr sz="1700" b="0" i="0" u="none">
              <a:solidFill>
                <a:schemeClr val="dk1"/>
              </a:solidFill>
              <a:latin typeface="Calibri"/>
              <a:ea typeface="Calibri"/>
              <a:cs typeface="Calibri"/>
              <a:sym typeface="Calibri"/>
            </a:endParaRPr>
          </a:p>
          <a:p>
            <a:pPr marL="303212" marR="0" lvl="0" indent="-303212" algn="l" rtl="0">
              <a:lnSpc>
                <a:spcPct val="100000"/>
              </a:lnSpc>
              <a:spcBef>
                <a:spcPts val="340"/>
              </a:spcBef>
              <a:spcAft>
                <a:spcPts val="0"/>
              </a:spcAft>
              <a:buClr>
                <a:srgbClr val="FF0000"/>
              </a:buClr>
              <a:buSzPts val="1700"/>
              <a:buFont typeface="Arial"/>
              <a:buNone/>
            </a:pPr>
            <a:r>
              <a:rPr lang="en-US" sz="1700" b="0" i="0" u="none">
                <a:solidFill>
                  <a:srgbClr val="FF0000"/>
                </a:solidFill>
                <a:latin typeface="Calibri"/>
                <a:ea typeface="Calibri"/>
                <a:cs typeface="Calibri"/>
                <a:sym typeface="Calibri"/>
              </a:rPr>
              <a:t>    Example:</a:t>
            </a:r>
            <a:r>
              <a:rPr lang="en-US" sz="1700" b="0" i="0" u="none">
                <a:solidFill>
                  <a:schemeClr val="dk1"/>
                </a:solidFill>
                <a:latin typeface="Calibri"/>
                <a:ea typeface="Calibri"/>
                <a:cs typeface="Calibri"/>
                <a:sym typeface="Calibri"/>
              </a:rPr>
              <a:t> Distance Travelled, Age of a Person.</a:t>
            </a:r>
            <a:endParaRPr sz="1700" b="0" i="0" u="none">
              <a:solidFill>
                <a:schemeClr val="dk1"/>
              </a:solidFill>
              <a:latin typeface="Calibri"/>
              <a:ea typeface="Calibri"/>
              <a:cs typeface="Calibri"/>
              <a:sym typeface="Calibri"/>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Absolute zero is available for ratio data. </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a:t>
            </a:r>
            <a:r>
              <a:rPr lang="en-US" sz="1700" b="0" i="0" u="none">
                <a:solidFill>
                  <a:srgbClr val="FF0000"/>
                </a:solidFill>
                <a:latin typeface="Calibri"/>
                <a:ea typeface="Calibri"/>
                <a:cs typeface="Calibri"/>
                <a:sym typeface="Calibri"/>
              </a:rPr>
              <a:t>Example: its possible to say 0km distance travelled</a:t>
            </a:r>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Ratio Data variables can be added, subtracted,</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multiplied, or divided. </a:t>
            </a:r>
            <a:endParaRPr/>
          </a:p>
          <a:p>
            <a:pPr marL="303212" marR="0" lvl="0" indent="-303212" algn="l" rtl="0">
              <a:lnSpc>
                <a:spcPct val="100000"/>
              </a:lnSpc>
              <a:spcBef>
                <a:spcPts val="340"/>
              </a:spcBef>
              <a:spcAft>
                <a:spcPts val="0"/>
              </a:spcAft>
              <a:buClr>
                <a:schemeClr val="dk1"/>
              </a:buClr>
              <a:buSzPts val="1700"/>
              <a:buFont typeface="Arial"/>
              <a:buChar char="•"/>
            </a:pPr>
            <a:r>
              <a:rPr lang="en-US" sz="1700" b="0" i="0" u="none">
                <a:solidFill>
                  <a:schemeClr val="dk1"/>
                </a:solidFill>
                <a:latin typeface="Calibri"/>
                <a:ea typeface="Calibri"/>
                <a:cs typeface="Calibri"/>
                <a:sym typeface="Calibri"/>
              </a:rPr>
              <a:t>Descriptive statistics which can be obtained using Ratio data include:</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1.Central tendency: Mode, median, and mean</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2.Disperson: Range, Standard deviation and </a:t>
            </a:r>
            <a:endParaRPr/>
          </a:p>
          <a:p>
            <a:pPr marL="303212" marR="0" lvl="0" indent="-303212" algn="l" rtl="0">
              <a:lnSpc>
                <a:spcPct val="100000"/>
              </a:lnSpc>
              <a:spcBef>
                <a:spcPts val="340"/>
              </a:spcBef>
              <a:spcAft>
                <a:spcPts val="0"/>
              </a:spcAft>
              <a:buClr>
                <a:schemeClr val="dk1"/>
              </a:buClr>
              <a:buSzPts val="1700"/>
              <a:buFont typeface="Arial"/>
              <a:buNone/>
            </a:pPr>
            <a:r>
              <a:rPr lang="en-US" sz="1700" b="0" i="0" u="none">
                <a:solidFill>
                  <a:schemeClr val="dk1"/>
                </a:solidFill>
                <a:latin typeface="Calibri"/>
                <a:ea typeface="Calibri"/>
                <a:cs typeface="Calibri"/>
                <a:sym typeface="Calibri"/>
              </a:rPr>
              <a:t>         variance</a:t>
            </a:r>
            <a:endParaRPr/>
          </a:p>
          <a:p>
            <a:pPr marL="303212" marR="0" lvl="0" indent="-195261" algn="l" rtl="0">
              <a:lnSpc>
                <a:spcPct val="100000"/>
              </a:lnSpc>
              <a:spcBef>
                <a:spcPts val="340"/>
              </a:spcBef>
              <a:spcAft>
                <a:spcPts val="0"/>
              </a:spcAft>
              <a:buClr>
                <a:schemeClr val="dk1"/>
              </a:buClr>
              <a:buSzPts val="1700"/>
              <a:buFont typeface="Arial"/>
              <a:buNone/>
            </a:pPr>
            <a:endParaRPr sz="1700" b="0" i="0" u="none">
              <a:solidFill>
                <a:schemeClr val="dk1"/>
              </a:solidFill>
              <a:latin typeface="Calibri"/>
              <a:ea typeface="Calibri"/>
              <a:cs typeface="Calibri"/>
              <a:sym typeface="Calibri"/>
            </a:endParaRPr>
          </a:p>
          <a:p>
            <a:pPr marL="303213" marR="0" lvl="0" indent="-195263" algn="l" rtl="0">
              <a:spcBef>
                <a:spcPts val="340"/>
              </a:spcBef>
              <a:spcAft>
                <a:spcPts val="0"/>
              </a:spcAft>
              <a:buClr>
                <a:schemeClr val="dk1"/>
              </a:buClr>
              <a:buSzPts val="1700"/>
              <a:buFont typeface="Arial"/>
              <a:buNone/>
            </a:pPr>
            <a:endParaRPr sz="1700" b="0" i="0" u="none">
              <a:solidFill>
                <a:schemeClr val="dk1"/>
              </a:solidFill>
              <a:latin typeface="Calibri"/>
              <a:ea typeface="Calibri"/>
              <a:cs typeface="Calibri"/>
              <a:sym typeface="Calibri"/>
            </a:endParaRPr>
          </a:p>
        </p:txBody>
      </p:sp>
      <p:pic>
        <p:nvPicPr>
          <p:cNvPr id="234" name="Google Shape;234;p21"/>
          <p:cNvPicPr preferRelativeResize="0">
            <a:picLocks noGrp="1"/>
          </p:cNvPicPr>
          <p:nvPr>
            <p:ph sz="half" idx="2"/>
          </p:nvPr>
        </p:nvPicPr>
        <p:blipFill rotWithShape="1">
          <a:blip r:embed="rId3">
            <a:alphaModFix/>
          </a:blip>
          <a:srcRect/>
          <a:stretch/>
        </p:blipFill>
        <p:spPr>
          <a:xfrm>
            <a:off x="152400" y="1409700"/>
            <a:ext cx="3505200" cy="289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xEl>
                                              <p:pRg st="0" end="0"/>
                                            </p:txEl>
                                          </p:spTgt>
                                        </p:tgtEl>
                                        <p:attrNameLst>
                                          <p:attrName>style.visibility</p:attrName>
                                        </p:attrNameLst>
                                      </p:cBhvr>
                                      <p:to>
                                        <p:strVal val="visible"/>
                                      </p:to>
                                    </p:set>
                                    <p:animEffect transition="in" filter="fade">
                                      <p:cBhvr>
                                        <p:cTn id="7" dur="500"/>
                                        <p:tgtEl>
                                          <p:spTgt spid="2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3">
                                            <p:txEl>
                                              <p:pRg st="1" end="1"/>
                                            </p:txEl>
                                          </p:spTgt>
                                        </p:tgtEl>
                                        <p:attrNameLst>
                                          <p:attrName>style.visibility</p:attrName>
                                        </p:attrNameLst>
                                      </p:cBhvr>
                                      <p:to>
                                        <p:strVal val="visible"/>
                                      </p:to>
                                    </p:set>
                                    <p:animEffect transition="in" filter="fade">
                                      <p:cBhvr>
                                        <p:cTn id="12" dur="500"/>
                                        <p:tgtEl>
                                          <p:spTgt spid="2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3">
                                            <p:txEl>
                                              <p:pRg st="2" end="2"/>
                                            </p:txEl>
                                          </p:spTgt>
                                        </p:tgtEl>
                                        <p:attrNameLst>
                                          <p:attrName>style.visibility</p:attrName>
                                        </p:attrNameLst>
                                      </p:cBhvr>
                                      <p:to>
                                        <p:strVal val="visible"/>
                                      </p:to>
                                    </p:set>
                                    <p:animEffect transition="in" filter="fade">
                                      <p:cBhvr>
                                        <p:cTn id="17" dur="500"/>
                                        <p:tgtEl>
                                          <p:spTgt spid="2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3">
                                            <p:txEl>
                                              <p:pRg st="3" end="3"/>
                                            </p:txEl>
                                          </p:spTgt>
                                        </p:tgtEl>
                                        <p:attrNameLst>
                                          <p:attrName>style.visibility</p:attrName>
                                        </p:attrNameLst>
                                      </p:cBhvr>
                                      <p:to>
                                        <p:strVal val="visible"/>
                                      </p:to>
                                    </p:set>
                                    <p:animEffect transition="in" filter="fade">
                                      <p:cBhvr>
                                        <p:cTn id="22" dur="500"/>
                                        <p:tgtEl>
                                          <p:spTgt spid="2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3">
                                            <p:txEl>
                                              <p:pRg st="4" end="4"/>
                                            </p:txEl>
                                          </p:spTgt>
                                        </p:tgtEl>
                                        <p:attrNameLst>
                                          <p:attrName>style.visibility</p:attrName>
                                        </p:attrNameLst>
                                      </p:cBhvr>
                                      <p:to>
                                        <p:strVal val="visible"/>
                                      </p:to>
                                    </p:set>
                                    <p:animEffect transition="in" filter="fade">
                                      <p:cBhvr>
                                        <p:cTn id="27" dur="500"/>
                                        <p:tgtEl>
                                          <p:spTgt spid="2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3">
                                            <p:txEl>
                                              <p:pRg st="5" end="5"/>
                                            </p:txEl>
                                          </p:spTgt>
                                        </p:tgtEl>
                                        <p:attrNameLst>
                                          <p:attrName>style.visibility</p:attrName>
                                        </p:attrNameLst>
                                      </p:cBhvr>
                                      <p:to>
                                        <p:strVal val="visible"/>
                                      </p:to>
                                    </p:set>
                                    <p:animEffect transition="in" filter="fade">
                                      <p:cBhvr>
                                        <p:cTn id="32" dur="500"/>
                                        <p:tgtEl>
                                          <p:spTgt spid="2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3">
                                            <p:txEl>
                                              <p:pRg st="6" end="6"/>
                                            </p:txEl>
                                          </p:spTgt>
                                        </p:tgtEl>
                                        <p:attrNameLst>
                                          <p:attrName>style.visibility</p:attrName>
                                        </p:attrNameLst>
                                      </p:cBhvr>
                                      <p:to>
                                        <p:strVal val="visible"/>
                                      </p:to>
                                    </p:set>
                                    <p:animEffect transition="in" filter="fade">
                                      <p:cBhvr>
                                        <p:cTn id="37" dur="500"/>
                                        <p:tgtEl>
                                          <p:spTgt spid="2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3">
                                            <p:txEl>
                                              <p:pRg st="7" end="7"/>
                                            </p:txEl>
                                          </p:spTgt>
                                        </p:tgtEl>
                                        <p:attrNameLst>
                                          <p:attrName>style.visibility</p:attrName>
                                        </p:attrNameLst>
                                      </p:cBhvr>
                                      <p:to>
                                        <p:strVal val="visible"/>
                                      </p:to>
                                    </p:set>
                                    <p:animEffect transition="in" filter="fade">
                                      <p:cBhvr>
                                        <p:cTn id="42" dur="500"/>
                                        <p:tgtEl>
                                          <p:spTgt spid="23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33">
                                            <p:txEl>
                                              <p:pRg st="8" end="8"/>
                                            </p:txEl>
                                          </p:spTgt>
                                        </p:tgtEl>
                                        <p:attrNameLst>
                                          <p:attrName>style.visibility</p:attrName>
                                        </p:attrNameLst>
                                      </p:cBhvr>
                                      <p:to>
                                        <p:strVal val="visible"/>
                                      </p:to>
                                    </p:set>
                                    <p:animEffect transition="in" filter="fade">
                                      <p:cBhvr>
                                        <p:cTn id="47" dur="500"/>
                                        <p:tgtEl>
                                          <p:spTgt spid="23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33">
                                            <p:txEl>
                                              <p:pRg st="9" end="9"/>
                                            </p:txEl>
                                          </p:spTgt>
                                        </p:tgtEl>
                                        <p:attrNameLst>
                                          <p:attrName>style.visibility</p:attrName>
                                        </p:attrNameLst>
                                      </p:cBhvr>
                                      <p:to>
                                        <p:strVal val="visible"/>
                                      </p:to>
                                    </p:set>
                                    <p:animEffect transition="in" filter="fade">
                                      <p:cBhvr>
                                        <p:cTn id="52" dur="500"/>
                                        <p:tgtEl>
                                          <p:spTgt spid="23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3">
                                            <p:txEl>
                                              <p:pRg st="10" end="10"/>
                                            </p:txEl>
                                          </p:spTgt>
                                        </p:tgtEl>
                                        <p:attrNameLst>
                                          <p:attrName>style.visibility</p:attrName>
                                        </p:attrNameLst>
                                      </p:cBhvr>
                                      <p:to>
                                        <p:strVal val="visible"/>
                                      </p:to>
                                    </p:set>
                                    <p:animEffect transition="in" filter="fade">
                                      <p:cBhvr>
                                        <p:cTn id="57" dur="500"/>
                                        <p:tgtEl>
                                          <p:spTgt spid="23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33">
                                            <p:txEl>
                                              <p:pRg st="11" end="11"/>
                                            </p:txEl>
                                          </p:spTgt>
                                        </p:tgtEl>
                                        <p:attrNameLst>
                                          <p:attrName>style.visibility</p:attrName>
                                        </p:attrNameLst>
                                      </p:cBhvr>
                                      <p:to>
                                        <p:strVal val="visible"/>
                                      </p:to>
                                    </p:set>
                                    <p:animEffect transition="in" filter="fade">
                                      <p:cBhvr>
                                        <p:cTn id="62" dur="500"/>
                                        <p:tgtEl>
                                          <p:spTgt spid="23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2"/>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Interval &amp; Ratio Data Properties</a:t>
            </a:r>
            <a:endParaRPr/>
          </a:p>
        </p:txBody>
      </p:sp>
      <p:pic>
        <p:nvPicPr>
          <p:cNvPr id="240" name="Google Shape;240;p22"/>
          <p:cNvPicPr preferRelativeResize="0">
            <a:picLocks noGrp="1"/>
          </p:cNvPicPr>
          <p:nvPr>
            <p:ph sz="half" idx="1"/>
          </p:nvPr>
        </p:nvPicPr>
        <p:blipFill rotWithShape="1">
          <a:blip r:embed="rId3">
            <a:alphaModFix/>
          </a:blip>
          <a:srcRect/>
          <a:stretch/>
        </p:blipFill>
        <p:spPr>
          <a:xfrm>
            <a:off x="381000" y="1562100"/>
            <a:ext cx="3962400" cy="1828800"/>
          </a:xfrm>
          <a:prstGeom prst="rect">
            <a:avLst/>
          </a:prstGeom>
          <a:noFill/>
          <a:ln>
            <a:noFill/>
          </a:ln>
        </p:spPr>
      </p:pic>
      <p:pic>
        <p:nvPicPr>
          <p:cNvPr id="241" name="Google Shape;241;p22"/>
          <p:cNvPicPr preferRelativeResize="0">
            <a:picLocks noGrp="1"/>
          </p:cNvPicPr>
          <p:nvPr>
            <p:ph sz="half" idx="2"/>
          </p:nvPr>
        </p:nvPicPr>
        <p:blipFill rotWithShape="1">
          <a:blip r:embed="rId4">
            <a:alphaModFix/>
          </a:blip>
          <a:srcRect/>
          <a:stretch/>
        </p:blipFill>
        <p:spPr>
          <a:xfrm>
            <a:off x="4724400" y="1562100"/>
            <a:ext cx="4038600" cy="1981200"/>
          </a:xfrm>
          <a:prstGeom prst="rect">
            <a:avLst/>
          </a:prstGeom>
          <a:noFill/>
          <a:ln>
            <a:noFill/>
          </a:ln>
        </p:spPr>
      </p:pic>
      <p:sp>
        <p:nvSpPr>
          <p:cNvPr id="242" name="Google Shape;242;p22"/>
          <p:cNvSpPr txBox="1"/>
          <p:nvPr/>
        </p:nvSpPr>
        <p:spPr>
          <a:xfrm>
            <a:off x="762000" y="3848100"/>
            <a:ext cx="8229600" cy="1485900"/>
          </a:xfrm>
          <a:prstGeom prst="rect">
            <a:avLst/>
          </a:prstGeom>
          <a:noFill/>
          <a:ln>
            <a:noFill/>
          </a:ln>
        </p:spPr>
        <p:txBody>
          <a:bodyPr spcFirstLastPara="1" wrap="square" lIns="81025" tIns="40500" rIns="81025" bIns="40500" anchor="ctr" anchorCtr="0">
            <a:noAutofit/>
          </a:bodyPr>
          <a:lstStyle/>
          <a:p>
            <a:pPr marL="0" marR="0" lvl="0" indent="0" algn="l" rtl="0">
              <a:lnSpc>
                <a:spcPct val="100000"/>
              </a:lnSpc>
              <a:spcBef>
                <a:spcPts val="0"/>
              </a:spcBef>
              <a:spcAft>
                <a:spcPts val="0"/>
              </a:spcAft>
              <a:buClr>
                <a:srgbClr val="FF0000"/>
              </a:buClr>
              <a:buSzPts val="2000"/>
              <a:buFont typeface="Calibri"/>
              <a:buNone/>
            </a:pPr>
            <a:r>
              <a:rPr lang="en-US" sz="2000" b="1" i="0" u="none" strike="noStrike" cap="none">
                <a:solidFill>
                  <a:srgbClr val="FF0000"/>
                </a:solidFill>
                <a:latin typeface="Calibri"/>
                <a:ea typeface="Calibri"/>
                <a:cs typeface="Calibri"/>
                <a:sym typeface="Calibri"/>
              </a:rPr>
              <a:t>NOTE: </a:t>
            </a:r>
            <a:r>
              <a:rPr lang="en-US" sz="2000" b="1" i="0" u="none" strike="noStrike" cap="none">
                <a:solidFill>
                  <a:schemeClr val="dk1"/>
                </a:solidFill>
                <a:latin typeface="Calibri"/>
                <a:ea typeface="Calibri"/>
                <a:cs typeface="Calibri"/>
                <a:sym typeface="Calibri"/>
              </a:rPr>
              <a:t>In general, nominal and ordinal attributes are discrete. On the other hand, interval and ratio attributes are continuous, barring a few exceptions,</a:t>
            </a:r>
            <a:endParaRPr/>
          </a:p>
          <a:p>
            <a:pPr marL="0" marR="0" lvl="0" indent="0" algn="l" rtl="0">
              <a:lnSpc>
                <a:spcPct val="100000"/>
              </a:lnSpc>
              <a:spcBef>
                <a:spcPts val="0"/>
              </a:spcBef>
              <a:spcAft>
                <a:spcPts val="0"/>
              </a:spcAft>
              <a:buClr>
                <a:schemeClr val="dk1"/>
              </a:buClr>
              <a:buSzPts val="2000"/>
              <a:buFont typeface="Calibri"/>
              <a:buNone/>
            </a:pPr>
            <a:r>
              <a:rPr lang="en-US" sz="2000" b="1" i="0" u="none" strike="noStrike" cap="none">
                <a:solidFill>
                  <a:schemeClr val="dk1"/>
                </a:solidFill>
                <a:latin typeface="Calibri"/>
                <a:ea typeface="Calibri"/>
                <a:cs typeface="Calibri"/>
                <a:sym typeface="Calibri"/>
              </a:rPr>
              <a:t>e.g. ‘count’ attribute.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3"/>
          <p:cNvPicPr preferRelativeResize="0">
            <a:picLocks noGrp="1"/>
          </p:cNvPicPr>
          <p:nvPr>
            <p:ph idx="1"/>
          </p:nvPr>
        </p:nvPicPr>
        <p:blipFill rotWithShape="1">
          <a:blip r:embed="rId3">
            <a:alphaModFix/>
          </a:blip>
          <a:srcRect/>
          <a:stretch/>
        </p:blipFill>
        <p:spPr>
          <a:xfrm>
            <a:off x="609600" y="571500"/>
            <a:ext cx="8001000" cy="4419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p24" descr="https://miro.medium.com/max/1400/0*cdDmtURlAgmUoIe5.png"/>
          <p:cNvPicPr preferRelativeResize="0"/>
          <p:nvPr/>
        </p:nvPicPr>
        <p:blipFill rotWithShape="1">
          <a:blip r:embed="rId3">
            <a:alphaModFix/>
          </a:blip>
          <a:srcRect/>
          <a:stretch/>
        </p:blipFill>
        <p:spPr>
          <a:xfrm>
            <a:off x="152400" y="657225"/>
            <a:ext cx="8610600" cy="5057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5"/>
          <p:cNvSpPr txBox="1">
            <a:spLocks noGrp="1"/>
          </p:cNvSpPr>
          <p:nvPr>
            <p:ph type="title"/>
          </p:nvPr>
        </p:nvSpPr>
        <p:spPr>
          <a:xfrm>
            <a:off x="1066800" y="228600"/>
            <a:ext cx="69342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Central Tendency</a:t>
            </a:r>
            <a:endParaRPr/>
          </a:p>
        </p:txBody>
      </p:sp>
      <p:sp>
        <p:nvSpPr>
          <p:cNvPr id="258" name="Google Shape;258;p25"/>
          <p:cNvSpPr txBox="1">
            <a:spLocks noGrp="1"/>
          </p:cNvSpPr>
          <p:nvPr>
            <p:ph idx="1"/>
          </p:nvPr>
        </p:nvSpPr>
        <p:spPr>
          <a:xfrm>
            <a:off x="457200" y="1333500"/>
            <a:ext cx="8229600" cy="3276600"/>
          </a:xfrm>
          <a:prstGeom prst="rect">
            <a:avLst/>
          </a:prstGeom>
          <a:noFill/>
          <a:ln>
            <a:noFill/>
          </a:ln>
        </p:spPr>
        <p:txBody>
          <a:bodyPr spcFirstLastPara="1" wrap="square" lIns="81025" tIns="40500" rIns="81025" bIns="40500" anchor="t" anchorCtr="0">
            <a:normAutofit/>
          </a:bodyPr>
          <a:lstStyle/>
          <a:p>
            <a:pPr marL="0" marR="0" lvl="0" indent="-127000" algn="just"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Central tendency is defined as “</a:t>
            </a:r>
            <a:r>
              <a:rPr lang="en-US" sz="2000" b="1" i="0" u="none">
                <a:solidFill>
                  <a:schemeClr val="dk1"/>
                </a:solidFill>
                <a:latin typeface="Calibri"/>
                <a:ea typeface="Calibri"/>
                <a:cs typeface="Calibri"/>
                <a:sym typeface="Calibri"/>
              </a:rPr>
              <a:t>the statistical measure that identifies a single value as representative of an entire distribution</a:t>
            </a:r>
            <a:r>
              <a:rPr lang="en-US" sz="2000" b="0" i="0" u="none">
                <a:solidFill>
                  <a:schemeClr val="dk1"/>
                </a:solidFill>
                <a:latin typeface="Calibri"/>
                <a:ea typeface="Calibri"/>
                <a:cs typeface="Calibri"/>
                <a:sym typeface="Calibri"/>
              </a:rPr>
              <a:t>.</a:t>
            </a:r>
            <a:endParaRPr/>
          </a:p>
          <a:p>
            <a:pPr marL="0" marR="0" lvl="0" indent="-127000" algn="just" rtl="0">
              <a:lnSpc>
                <a:spcPct val="100000"/>
              </a:lnSpc>
              <a:spcBef>
                <a:spcPts val="400"/>
              </a:spcBef>
              <a:spcAft>
                <a:spcPts val="0"/>
              </a:spcAft>
              <a:buClr>
                <a:schemeClr val="dk1"/>
              </a:buClr>
              <a:buSzPts val="2000"/>
              <a:buFont typeface="Noto Sans Symbols"/>
              <a:buChar char="⮚"/>
            </a:pPr>
            <a:r>
              <a:rPr lang="en-US" sz="2000" b="0" i="0" u="none">
                <a:solidFill>
                  <a:schemeClr val="dk1"/>
                </a:solidFill>
                <a:latin typeface="Calibri"/>
                <a:ea typeface="Calibri"/>
                <a:cs typeface="Calibri"/>
                <a:sym typeface="Calibri"/>
              </a:rPr>
              <a:t>Central tendency is a </a:t>
            </a:r>
            <a:r>
              <a:rPr lang="en-US" sz="2000" b="1" i="0" u="none">
                <a:solidFill>
                  <a:srgbClr val="C00000"/>
                </a:solidFill>
                <a:latin typeface="Calibri"/>
                <a:ea typeface="Calibri"/>
                <a:cs typeface="Calibri"/>
                <a:sym typeface="Calibri"/>
              </a:rPr>
              <a:t>one-number summary of the data </a:t>
            </a:r>
            <a:r>
              <a:rPr lang="en-US" sz="2000" b="0" i="0" u="none">
                <a:solidFill>
                  <a:schemeClr val="dk1"/>
                </a:solidFill>
                <a:latin typeface="Calibri"/>
                <a:ea typeface="Calibri"/>
                <a:cs typeface="Calibri"/>
                <a:sym typeface="Calibri"/>
              </a:rPr>
              <a:t>that typically describes the center of the data. This one-number summary is of three types i.e., measures of central tendency.</a:t>
            </a:r>
            <a:endParaRPr/>
          </a:p>
          <a:p>
            <a:pPr marL="0" marR="0" lvl="0" indent="-1270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Mean</a:t>
            </a:r>
            <a:endParaRPr sz="2000" b="0" i="0" u="none">
              <a:solidFill>
                <a:schemeClr val="dk1"/>
              </a:solidFill>
              <a:latin typeface="Calibri"/>
              <a:ea typeface="Calibri"/>
              <a:cs typeface="Calibri"/>
              <a:sym typeface="Calibri"/>
            </a:endParaRPr>
          </a:p>
          <a:p>
            <a:pPr marL="0" marR="0" lvl="0" indent="-1270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Median</a:t>
            </a:r>
            <a:endParaRPr sz="2000" b="0" i="0" u="none">
              <a:solidFill>
                <a:schemeClr val="dk1"/>
              </a:solidFill>
              <a:latin typeface="Calibri"/>
              <a:ea typeface="Calibri"/>
              <a:cs typeface="Calibri"/>
              <a:sym typeface="Calibri"/>
            </a:endParaRPr>
          </a:p>
          <a:p>
            <a:pPr marL="0" marR="0" lvl="0" indent="-127000"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Mode</a:t>
            </a:r>
            <a:endParaRPr sz="2000" b="0" i="0" u="none">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Effect transition="in" filter="fade">
                                      <p:cBhvr>
                                        <p:cTn id="7" dur="500"/>
                                        <p:tgtEl>
                                          <p:spTgt spid="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8">
                                            <p:txEl>
                                              <p:pRg st="1" end="1"/>
                                            </p:txEl>
                                          </p:spTgt>
                                        </p:tgtEl>
                                        <p:attrNameLst>
                                          <p:attrName>style.visibility</p:attrName>
                                        </p:attrNameLst>
                                      </p:cBhvr>
                                      <p:to>
                                        <p:strVal val="visible"/>
                                      </p:to>
                                    </p:set>
                                    <p:animEffect transition="in" filter="fade">
                                      <p:cBhvr>
                                        <p:cTn id="12" dur="500"/>
                                        <p:tgtEl>
                                          <p:spTgt spid="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8">
                                            <p:txEl>
                                              <p:pRg st="2" end="2"/>
                                            </p:txEl>
                                          </p:spTgt>
                                        </p:tgtEl>
                                        <p:attrNameLst>
                                          <p:attrName>style.visibility</p:attrName>
                                        </p:attrNameLst>
                                      </p:cBhvr>
                                      <p:to>
                                        <p:strVal val="visible"/>
                                      </p:to>
                                    </p:set>
                                    <p:animEffect transition="in" filter="fade">
                                      <p:cBhvr>
                                        <p:cTn id="17" dur="500"/>
                                        <p:tgtEl>
                                          <p:spTgt spid="25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xEl>
                                              <p:pRg st="3" end="3"/>
                                            </p:txEl>
                                          </p:spTgt>
                                        </p:tgtEl>
                                        <p:attrNameLst>
                                          <p:attrName>style.visibility</p:attrName>
                                        </p:attrNameLst>
                                      </p:cBhvr>
                                      <p:to>
                                        <p:strVal val="visible"/>
                                      </p:to>
                                    </p:set>
                                    <p:animEffect transition="in" filter="fade">
                                      <p:cBhvr>
                                        <p:cTn id="22" dur="500"/>
                                        <p:tgtEl>
                                          <p:spTgt spid="25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8">
                                            <p:txEl>
                                              <p:pRg st="4" end="4"/>
                                            </p:txEl>
                                          </p:spTgt>
                                        </p:tgtEl>
                                        <p:attrNameLst>
                                          <p:attrName>style.visibility</p:attrName>
                                        </p:attrNameLst>
                                      </p:cBhvr>
                                      <p:to>
                                        <p:strVal val="visible"/>
                                      </p:to>
                                    </p:set>
                                    <p:animEffect transition="in" filter="fade">
                                      <p:cBhvr>
                                        <p:cTn id="27" dur="500"/>
                                        <p:tgtEl>
                                          <p:spTgt spid="25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8">
                                            <p:txEl>
                                              <p:pRg st="5" end="5"/>
                                            </p:txEl>
                                          </p:spTgt>
                                        </p:tgtEl>
                                        <p:attrNameLst>
                                          <p:attrName>style.visibility</p:attrName>
                                        </p:attrNameLst>
                                      </p:cBhvr>
                                      <p:to>
                                        <p:strVal val="visible"/>
                                      </p:to>
                                    </p:set>
                                    <p:animEffect transition="in" filter="fade">
                                      <p:cBhvr>
                                        <p:cTn id="32" dur="500"/>
                                        <p:tgtEl>
                                          <p:spTgt spid="25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6"/>
          <p:cNvSpPr txBox="1">
            <a:spLocks noGrp="1"/>
          </p:cNvSpPr>
          <p:nvPr>
            <p:ph type="title"/>
          </p:nvPr>
        </p:nvSpPr>
        <p:spPr>
          <a:xfrm>
            <a:off x="990600" y="228600"/>
            <a:ext cx="7543800" cy="7239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Mean</a:t>
            </a:r>
            <a:endParaRPr/>
          </a:p>
        </p:txBody>
      </p:sp>
      <p:sp>
        <p:nvSpPr>
          <p:cNvPr id="264" name="Google Shape;264;p26"/>
          <p:cNvSpPr txBox="1">
            <a:spLocks noGrp="1"/>
          </p:cNvSpPr>
          <p:nvPr>
            <p:ph idx="1"/>
          </p:nvPr>
        </p:nvSpPr>
        <p:spPr>
          <a:xfrm>
            <a:off x="381000" y="952500"/>
            <a:ext cx="8229600" cy="42672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9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Mean is the arithmetic average of a data set. This is found by adding the numbers in a data set and dividing by the number of observations in the data set. </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The Mean</a:t>
            </a:r>
            <a:endParaRPr/>
          </a:p>
          <a:p>
            <a:pPr marL="303212" marR="0" lvl="0" indent="-176211" algn="l" rtl="0">
              <a:lnSpc>
                <a:spcPct val="9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9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where,</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				∑ represents the summation</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				X represents observations</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				N represents the number of observations .</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 It is also known as the arithmetic mean, and it is the most common measure of central tendency. </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Arrangement or order of the numbers do not affect our calculation for mean.</a:t>
            </a:r>
            <a:endParaRPr/>
          </a:p>
        </p:txBody>
      </p:sp>
      <p:pic>
        <p:nvPicPr>
          <p:cNvPr id="265" name="Google Shape;265;p26"/>
          <p:cNvPicPr preferRelativeResize="0"/>
          <p:nvPr/>
        </p:nvPicPr>
        <p:blipFill rotWithShape="1">
          <a:blip r:embed="rId3">
            <a:alphaModFix/>
          </a:blip>
          <a:srcRect/>
          <a:stretch/>
        </p:blipFill>
        <p:spPr>
          <a:xfrm>
            <a:off x="2133600" y="1790700"/>
            <a:ext cx="1924050" cy="685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xEl>
                                              <p:pRg st="0" end="0"/>
                                            </p:txEl>
                                          </p:spTgt>
                                        </p:tgtEl>
                                        <p:attrNameLst>
                                          <p:attrName>style.visibility</p:attrName>
                                        </p:attrNameLst>
                                      </p:cBhvr>
                                      <p:to>
                                        <p:strVal val="visible"/>
                                      </p:to>
                                    </p:set>
                                    <p:animEffect transition="in" filter="fade">
                                      <p:cBhvr>
                                        <p:cTn id="7" dur="500"/>
                                        <p:tgtEl>
                                          <p:spTgt spid="2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4">
                                            <p:txEl>
                                              <p:pRg st="1" end="1"/>
                                            </p:txEl>
                                          </p:spTgt>
                                        </p:tgtEl>
                                        <p:attrNameLst>
                                          <p:attrName>style.visibility</p:attrName>
                                        </p:attrNameLst>
                                      </p:cBhvr>
                                      <p:to>
                                        <p:strVal val="visible"/>
                                      </p:to>
                                    </p:set>
                                    <p:animEffect transition="in" filter="fade">
                                      <p:cBhvr>
                                        <p:cTn id="12" dur="500"/>
                                        <p:tgtEl>
                                          <p:spTgt spid="2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4">
                                            <p:txEl>
                                              <p:pRg st="2" end="2"/>
                                            </p:txEl>
                                          </p:spTgt>
                                        </p:tgtEl>
                                        <p:attrNameLst>
                                          <p:attrName>style.visibility</p:attrName>
                                        </p:attrNameLst>
                                      </p:cBhvr>
                                      <p:to>
                                        <p:strVal val="visible"/>
                                      </p:to>
                                    </p:set>
                                    <p:animEffect transition="in" filter="fade">
                                      <p:cBhvr>
                                        <p:cTn id="17" dur="500"/>
                                        <p:tgtEl>
                                          <p:spTgt spid="2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4">
                                            <p:txEl>
                                              <p:pRg st="3" end="3"/>
                                            </p:txEl>
                                          </p:spTgt>
                                        </p:tgtEl>
                                        <p:attrNameLst>
                                          <p:attrName>style.visibility</p:attrName>
                                        </p:attrNameLst>
                                      </p:cBhvr>
                                      <p:to>
                                        <p:strVal val="visible"/>
                                      </p:to>
                                    </p:set>
                                    <p:animEffect transition="in" filter="fade">
                                      <p:cBhvr>
                                        <p:cTn id="22" dur="500"/>
                                        <p:tgtEl>
                                          <p:spTgt spid="2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4">
                                            <p:txEl>
                                              <p:pRg st="4" end="4"/>
                                            </p:txEl>
                                          </p:spTgt>
                                        </p:tgtEl>
                                        <p:attrNameLst>
                                          <p:attrName>style.visibility</p:attrName>
                                        </p:attrNameLst>
                                      </p:cBhvr>
                                      <p:to>
                                        <p:strVal val="visible"/>
                                      </p:to>
                                    </p:set>
                                    <p:animEffect transition="in" filter="fade">
                                      <p:cBhvr>
                                        <p:cTn id="27" dur="500"/>
                                        <p:tgtEl>
                                          <p:spTgt spid="26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xEl>
                                              <p:pRg st="5" end="5"/>
                                            </p:txEl>
                                          </p:spTgt>
                                        </p:tgtEl>
                                        <p:attrNameLst>
                                          <p:attrName>style.visibility</p:attrName>
                                        </p:attrNameLst>
                                      </p:cBhvr>
                                      <p:to>
                                        <p:strVal val="visible"/>
                                      </p:to>
                                    </p:set>
                                    <p:animEffect transition="in" filter="fade">
                                      <p:cBhvr>
                                        <p:cTn id="32" dur="500"/>
                                        <p:tgtEl>
                                          <p:spTgt spid="26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7"/>
          <p:cNvSpPr txBox="1">
            <a:spLocks noGrp="1"/>
          </p:cNvSpPr>
          <p:nvPr>
            <p:ph type="title"/>
          </p:nvPr>
        </p:nvSpPr>
        <p:spPr>
          <a:xfrm>
            <a:off x="990600" y="190500"/>
            <a:ext cx="7010400" cy="6477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 </a:t>
            </a:r>
            <a:br>
              <a:rPr lang="en-US" sz="3500" b="1" i="0" u="none">
                <a:solidFill>
                  <a:schemeClr val="dk1"/>
                </a:solidFill>
                <a:latin typeface="Calibri"/>
                <a:ea typeface="Calibri"/>
                <a:cs typeface="Calibri"/>
                <a:sym typeface="Calibri"/>
              </a:rPr>
            </a:br>
            <a:r>
              <a:rPr lang="en-US" sz="3600" b="1" i="0" u="none">
                <a:solidFill>
                  <a:srgbClr val="C00000"/>
                </a:solidFill>
                <a:latin typeface="Calibri"/>
                <a:ea typeface="Calibri"/>
                <a:cs typeface="Calibri"/>
                <a:sym typeface="Calibri"/>
              </a:rPr>
              <a:t>Median</a:t>
            </a:r>
            <a:r>
              <a:rPr lang="en-US" sz="3500" b="0" i="0" u="none">
                <a:solidFill>
                  <a:schemeClr val="dk1"/>
                </a:solidFill>
                <a:latin typeface="Calibri"/>
                <a:ea typeface="Calibri"/>
                <a:cs typeface="Calibri"/>
                <a:sym typeface="Calibri"/>
              </a:rPr>
              <a:t/>
            </a:r>
            <a:br>
              <a:rPr lang="en-US" sz="3500" b="0" i="0" u="none">
                <a:solidFill>
                  <a:schemeClr val="dk1"/>
                </a:solidFill>
                <a:latin typeface="Calibri"/>
                <a:ea typeface="Calibri"/>
                <a:cs typeface="Calibri"/>
                <a:sym typeface="Calibri"/>
              </a:rPr>
            </a:br>
            <a:endParaRPr/>
          </a:p>
        </p:txBody>
      </p:sp>
      <p:sp>
        <p:nvSpPr>
          <p:cNvPr id="271" name="Google Shape;271;p27"/>
          <p:cNvSpPr txBox="1">
            <a:spLocks noGrp="1"/>
          </p:cNvSpPr>
          <p:nvPr>
            <p:ph idx="1"/>
          </p:nvPr>
        </p:nvSpPr>
        <p:spPr>
          <a:xfrm>
            <a:off x="457200" y="876300"/>
            <a:ext cx="8229600" cy="4572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median is the middle number in a data set when the numbers are listed in either ascending or descending order.</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If the total number of observations (n) is an odd number, then the formula is given below:</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If the total number of the observations (n) is an even number, then the formula is given below:</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272" name="Google Shape;272;p27"/>
          <p:cNvPicPr preferRelativeResize="0"/>
          <p:nvPr/>
        </p:nvPicPr>
        <p:blipFill rotWithShape="1">
          <a:blip r:embed="rId3">
            <a:alphaModFix/>
          </a:blip>
          <a:srcRect/>
          <a:stretch/>
        </p:blipFill>
        <p:spPr>
          <a:xfrm>
            <a:off x="2514600" y="2095500"/>
            <a:ext cx="2895600" cy="619125"/>
          </a:xfrm>
          <a:prstGeom prst="rect">
            <a:avLst/>
          </a:prstGeom>
          <a:noFill/>
          <a:ln>
            <a:noFill/>
          </a:ln>
        </p:spPr>
      </p:pic>
      <p:pic>
        <p:nvPicPr>
          <p:cNvPr id="273" name="Google Shape;273;p27"/>
          <p:cNvPicPr preferRelativeResize="0"/>
          <p:nvPr/>
        </p:nvPicPr>
        <p:blipFill rotWithShape="1">
          <a:blip r:embed="rId4">
            <a:alphaModFix/>
          </a:blip>
          <a:srcRect/>
          <a:stretch/>
        </p:blipFill>
        <p:spPr>
          <a:xfrm>
            <a:off x="2209800" y="3695700"/>
            <a:ext cx="3886200" cy="533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1">
                                            <p:txEl>
                                              <p:pRg st="0" end="0"/>
                                            </p:txEl>
                                          </p:spTgt>
                                        </p:tgtEl>
                                        <p:attrNameLst>
                                          <p:attrName>style.visibility</p:attrName>
                                        </p:attrNameLst>
                                      </p:cBhvr>
                                      <p:to>
                                        <p:strVal val="visible"/>
                                      </p:to>
                                    </p:set>
                                    <p:anim calcmode="lin" valueType="num">
                                      <p:cBhvr additive="base">
                                        <p:cTn id="7" dur="500"/>
                                        <p:tgtEl>
                                          <p:spTgt spid="2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71">
                                            <p:txEl>
                                              <p:pRg st="1" end="1"/>
                                            </p:txEl>
                                          </p:spTgt>
                                        </p:tgtEl>
                                        <p:attrNameLst>
                                          <p:attrName>style.visibility</p:attrName>
                                        </p:attrNameLst>
                                      </p:cBhvr>
                                      <p:to>
                                        <p:strVal val="visible"/>
                                      </p:to>
                                    </p:set>
                                    <p:anim calcmode="lin" valueType="num">
                                      <p:cBhvr additive="base">
                                        <p:cTn id="12" dur="500"/>
                                        <p:tgtEl>
                                          <p:spTgt spid="27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71">
                                            <p:txEl>
                                              <p:pRg st="2" end="2"/>
                                            </p:txEl>
                                          </p:spTgt>
                                        </p:tgtEl>
                                        <p:attrNameLst>
                                          <p:attrName>style.visibility</p:attrName>
                                        </p:attrNameLst>
                                      </p:cBhvr>
                                      <p:to>
                                        <p:strVal val="visible"/>
                                      </p:to>
                                    </p:set>
                                    <p:anim calcmode="lin" valueType="num">
                                      <p:cBhvr additive="base">
                                        <p:cTn id="17" dur="500"/>
                                        <p:tgtEl>
                                          <p:spTgt spid="27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71">
                                            <p:txEl>
                                              <p:pRg st="3" end="3"/>
                                            </p:txEl>
                                          </p:spTgt>
                                        </p:tgtEl>
                                        <p:attrNameLst>
                                          <p:attrName>style.visibility</p:attrName>
                                        </p:attrNameLst>
                                      </p:cBhvr>
                                      <p:to>
                                        <p:strVal val="visible"/>
                                      </p:to>
                                    </p:set>
                                    <p:anim calcmode="lin" valueType="num">
                                      <p:cBhvr additive="base">
                                        <p:cTn id="22" dur="500"/>
                                        <p:tgtEl>
                                          <p:spTgt spid="27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71">
                                            <p:txEl>
                                              <p:pRg st="4" end="4"/>
                                            </p:txEl>
                                          </p:spTgt>
                                        </p:tgtEl>
                                        <p:attrNameLst>
                                          <p:attrName>style.visibility</p:attrName>
                                        </p:attrNameLst>
                                      </p:cBhvr>
                                      <p:to>
                                        <p:strVal val="visible"/>
                                      </p:to>
                                    </p:set>
                                    <p:anim calcmode="lin" valueType="num">
                                      <p:cBhvr additive="base">
                                        <p:cTn id="27" dur="500"/>
                                        <p:tgtEl>
                                          <p:spTgt spid="27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71">
                                            <p:txEl>
                                              <p:pRg st="5" end="5"/>
                                            </p:txEl>
                                          </p:spTgt>
                                        </p:tgtEl>
                                        <p:attrNameLst>
                                          <p:attrName>style.visibility</p:attrName>
                                        </p:attrNameLst>
                                      </p:cBhvr>
                                      <p:to>
                                        <p:strVal val="visible"/>
                                      </p:to>
                                    </p:set>
                                    <p:anim calcmode="lin" valueType="num">
                                      <p:cBhvr additive="base">
                                        <p:cTn id="32" dur="500"/>
                                        <p:tgtEl>
                                          <p:spTgt spid="27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71">
                                            <p:txEl>
                                              <p:pRg st="6" end="6"/>
                                            </p:txEl>
                                          </p:spTgt>
                                        </p:tgtEl>
                                        <p:attrNameLst>
                                          <p:attrName>style.visibility</p:attrName>
                                        </p:attrNameLst>
                                      </p:cBhvr>
                                      <p:to>
                                        <p:strVal val="visible"/>
                                      </p:to>
                                    </p:set>
                                    <p:anim calcmode="lin" valueType="num">
                                      <p:cBhvr additive="base">
                                        <p:cTn id="37" dur="500"/>
                                        <p:tgtEl>
                                          <p:spTgt spid="271">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71">
                                            <p:txEl>
                                              <p:pRg st="7" end="7"/>
                                            </p:txEl>
                                          </p:spTgt>
                                        </p:tgtEl>
                                        <p:attrNameLst>
                                          <p:attrName>style.visibility</p:attrName>
                                        </p:attrNameLst>
                                      </p:cBhvr>
                                      <p:to>
                                        <p:strVal val="visible"/>
                                      </p:to>
                                    </p:set>
                                    <p:anim calcmode="lin" valueType="num">
                                      <p:cBhvr additive="base">
                                        <p:cTn id="42" dur="500"/>
                                        <p:tgtEl>
                                          <p:spTgt spid="27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8"/>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Arial"/>
              <a:buNone/>
            </a:pPr>
            <a:r>
              <a:rPr lang="en-US" sz="3600" b="1" i="0" u="none">
                <a:solidFill>
                  <a:srgbClr val="C00000"/>
                </a:solidFill>
                <a:latin typeface="Arial"/>
                <a:ea typeface="Arial"/>
                <a:cs typeface="Arial"/>
                <a:sym typeface="Arial"/>
              </a:rPr>
              <a:t>Mode</a:t>
            </a:r>
            <a:endParaRPr/>
          </a:p>
        </p:txBody>
      </p:sp>
      <p:sp>
        <p:nvSpPr>
          <p:cNvPr id="279" name="Google Shape;279;p28"/>
          <p:cNvSpPr txBox="1">
            <a:spLocks noGrp="1"/>
          </p:cNvSpPr>
          <p:nvPr>
            <p:ph idx="1"/>
          </p:nvPr>
        </p:nvSpPr>
        <p:spPr>
          <a:xfrm>
            <a:off x="457200" y="1371600"/>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The mode is the value that occurs the most often in a data set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Mode is the most frequently occurring sample.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p:nvPr/>
        </p:nvSpPr>
        <p:spPr>
          <a:xfrm rot="5400000" flipH="1">
            <a:off x="-446127" y="4595565"/>
            <a:ext cx="1574592" cy="689262"/>
          </a:xfrm>
          <a:prstGeom prst="triangle">
            <a:avLst>
              <a:gd name="adj" fmla="val 0"/>
            </a:avLst>
          </a:prstGeom>
          <a:solidFill>
            <a:srgbClr val="004C5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95" name="Google Shape;95;p2"/>
          <p:cNvSpPr/>
          <p:nvPr/>
        </p:nvSpPr>
        <p:spPr>
          <a:xfrm rot="-5400000" flipH="1">
            <a:off x="7943851" y="514350"/>
            <a:ext cx="1714499" cy="685801"/>
          </a:xfrm>
          <a:prstGeom prst="triangle">
            <a:avLst>
              <a:gd name="adj" fmla="val 0"/>
            </a:avLst>
          </a:prstGeom>
          <a:solidFill>
            <a:srgbClr val="C64E0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97" name="Google Shape;97;p2"/>
          <p:cNvSpPr txBox="1">
            <a:spLocks noGrp="1"/>
          </p:cNvSpPr>
          <p:nvPr>
            <p:ph type="title"/>
          </p:nvPr>
        </p:nvSpPr>
        <p:spPr>
          <a:xfrm>
            <a:off x="457200" y="342900"/>
            <a:ext cx="8229600" cy="7239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2200"/>
              <a:buFont typeface="Arial"/>
              <a:buNone/>
            </a:pPr>
            <a:r>
              <a:rPr lang="en-US" sz="2200" b="1" i="0" u="none">
                <a:solidFill>
                  <a:srgbClr val="C00000"/>
                </a:solidFill>
                <a:latin typeface="Arial"/>
                <a:ea typeface="Arial"/>
                <a:cs typeface="Arial"/>
                <a:sym typeface="Arial"/>
              </a:rPr>
              <a:t>UNIT II:  Descriptive Statistics</a:t>
            </a:r>
            <a:r>
              <a:rPr lang="en-US" sz="2200" b="0" i="0" u="none">
                <a:solidFill>
                  <a:schemeClr val="dk1"/>
                </a:solidFill>
                <a:latin typeface="Arial"/>
                <a:ea typeface="Arial"/>
                <a:cs typeface="Arial"/>
                <a:sym typeface="Arial"/>
              </a:rPr>
              <a:t/>
            </a:r>
            <a:br>
              <a:rPr lang="en-US" sz="2200" b="0" i="0" u="none">
                <a:solidFill>
                  <a:schemeClr val="dk1"/>
                </a:solidFill>
                <a:latin typeface="Arial"/>
                <a:ea typeface="Arial"/>
                <a:cs typeface="Arial"/>
                <a:sym typeface="Arial"/>
              </a:rPr>
            </a:br>
            <a:endParaRPr/>
          </a:p>
        </p:txBody>
      </p:sp>
      <p:sp>
        <p:nvSpPr>
          <p:cNvPr id="98" name="Google Shape;98;p2"/>
          <p:cNvSpPr txBox="1">
            <a:spLocks noGrp="1"/>
          </p:cNvSpPr>
          <p:nvPr>
            <p:ph idx="1"/>
          </p:nvPr>
        </p:nvSpPr>
        <p:spPr>
          <a:xfrm>
            <a:off x="412750" y="1028700"/>
            <a:ext cx="8229600" cy="4191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Data representation, types of data- nominal, ordinal, interval and continuous.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Central tendency-calculating mean, mode, median, mean vs. median, variability, variance, standard deviation, Mean Absolute Deviation using sample dataset.</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Finding the percentile, inter-quartile range, Box Plot, Outlier, whisker</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Calculating correlation, covariance, causation.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Exploratory data analysis.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strike="noStrike" cap="none" dirty="0">
                <a:solidFill>
                  <a:schemeClr val="dk1"/>
                </a:solidFill>
                <a:latin typeface="Calibri"/>
                <a:ea typeface="Calibri"/>
                <a:cs typeface="Calibri"/>
                <a:sym typeface="Calibri"/>
              </a:rPr>
              <a:t>Data preparation and preprocessing, Data visualization.</a:t>
            </a:r>
            <a:endParaRPr dirty="0"/>
          </a:p>
          <a:p>
            <a:pPr marL="303212" marR="0" lvl="0" indent="-303212" algn="l" rtl="0">
              <a:lnSpc>
                <a:spcPct val="100000"/>
              </a:lnSpc>
              <a:spcBef>
                <a:spcPts val="400"/>
              </a:spcBef>
              <a:spcAft>
                <a:spcPts val="0"/>
              </a:spcAft>
              <a:buClr>
                <a:schemeClr val="dk1"/>
              </a:buClr>
              <a:buSzPts val="2000"/>
              <a:buFont typeface="Arial"/>
              <a:buNone/>
            </a:pPr>
            <a:r>
              <a:rPr lang="en-US" sz="2000" b="0" i="0" u="none" strike="noStrike" cap="none" dirty="0">
                <a:solidFill>
                  <a:schemeClr val="dk1"/>
                </a:solidFill>
                <a:latin typeface="Arial"/>
                <a:ea typeface="Arial"/>
                <a:cs typeface="Arial"/>
                <a:sym typeface="Arial"/>
              </a:rPr>
              <a:t> </a:t>
            </a:r>
            <a:endParaRPr dirty="0"/>
          </a:p>
          <a:p>
            <a:pPr marL="303213" marR="0" lvl="0" indent="-176213" algn="l" rtl="0">
              <a:spcBef>
                <a:spcPts val="400"/>
              </a:spcBef>
              <a:spcAft>
                <a:spcPts val="0"/>
              </a:spcAft>
              <a:buClr>
                <a:schemeClr val="dk1"/>
              </a:buClr>
              <a:buSzPts val="2000"/>
              <a:buFont typeface="Arial"/>
              <a:buNone/>
            </a:pPr>
            <a:endParaRPr sz="2000" b="0" i="0" u="none" dirty="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29"/>
          <p:cNvSpPr txBox="1">
            <a:spLocks noGrp="1"/>
          </p:cNvSpPr>
          <p:nvPr>
            <p:ph idx="1"/>
          </p:nvPr>
        </p:nvSpPr>
        <p:spPr>
          <a:xfrm>
            <a:off x="838200" y="594068"/>
            <a:ext cx="8153400" cy="4625631"/>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FF0000"/>
              </a:buClr>
              <a:buSzPts val="1800"/>
              <a:buFont typeface="Arial"/>
              <a:buNone/>
            </a:pPr>
            <a:r>
              <a:rPr lang="en-US" sz="1800" b="1" i="0" u="none" dirty="0">
                <a:solidFill>
                  <a:srgbClr val="FF0000"/>
                </a:solidFill>
                <a:latin typeface="Arial"/>
                <a:ea typeface="Arial"/>
                <a:cs typeface="Arial"/>
                <a:sym typeface="Arial"/>
              </a:rPr>
              <a:t>P 1)</a:t>
            </a:r>
            <a:r>
              <a:rPr lang="en-US" sz="1800" b="1" i="0" u="none" dirty="0">
                <a:solidFill>
                  <a:schemeClr val="dk1"/>
                </a:solidFill>
                <a:latin typeface="Arial"/>
                <a:ea typeface="Arial"/>
                <a:cs typeface="Arial"/>
                <a:sym typeface="Arial"/>
              </a:rPr>
              <a:t> </a:t>
            </a:r>
            <a:r>
              <a:rPr lang="en-US" sz="1800" b="1" i="0" u="none" dirty="0">
                <a:solidFill>
                  <a:srgbClr val="FF0000"/>
                </a:solidFill>
                <a:latin typeface="Calibri"/>
                <a:ea typeface="Calibri"/>
                <a:cs typeface="Calibri"/>
                <a:sym typeface="Calibri"/>
              </a:rPr>
              <a:t>Find the mean, median, mode, and range for the following list of values:</a:t>
            </a:r>
            <a:endParaRPr dirty="0"/>
          </a:p>
          <a:p>
            <a:pPr marL="303212" marR="0" lvl="0" indent="-303212" algn="l" rtl="0">
              <a:lnSpc>
                <a:spcPct val="80000"/>
              </a:lnSpc>
              <a:spcBef>
                <a:spcPts val="360"/>
              </a:spcBef>
              <a:spcAft>
                <a:spcPts val="0"/>
              </a:spcAft>
              <a:buClr>
                <a:srgbClr val="FF0000"/>
              </a:buClr>
              <a:buSzPts val="1800"/>
              <a:buFont typeface="Arial"/>
              <a:buNone/>
            </a:pPr>
            <a:r>
              <a:rPr lang="en-US" sz="1800" b="1" i="0" u="none" dirty="0">
                <a:solidFill>
                  <a:srgbClr val="FF0000"/>
                </a:solidFill>
                <a:latin typeface="Calibri"/>
                <a:ea typeface="Calibri"/>
                <a:cs typeface="Calibri"/>
                <a:sym typeface="Calibri"/>
              </a:rPr>
              <a:t> 13, 18, 13, 14, 13, 16, 14, 21, 13</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Solution:</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Data given : 13, 18, 13, 14, 13, 16, 14, 21, 13</a:t>
            </a:r>
            <a:endParaRPr dirty="0"/>
          </a:p>
          <a:p>
            <a:pPr marL="303212" marR="0" lvl="0" indent="-303212" algn="l" rtl="0">
              <a:lnSpc>
                <a:spcPct val="80000"/>
              </a:lnSpc>
              <a:spcBef>
                <a:spcPts val="360"/>
              </a:spcBef>
              <a:spcAft>
                <a:spcPts val="0"/>
              </a:spcAft>
              <a:buClr>
                <a:srgbClr val="0070C0"/>
              </a:buClr>
              <a:buSzPts val="1800"/>
              <a:buFont typeface="Arial"/>
              <a:buNone/>
            </a:pPr>
            <a:r>
              <a:rPr lang="en-US" sz="1800" b="1" i="0" u="none" dirty="0">
                <a:solidFill>
                  <a:srgbClr val="0070C0"/>
                </a:solidFill>
                <a:latin typeface="Calibri"/>
                <a:ea typeface="Calibri"/>
                <a:cs typeface="Calibri"/>
                <a:sym typeface="Calibri"/>
              </a:rPr>
              <a:t>The mean is the average</a:t>
            </a:r>
            <a:r>
              <a:rPr lang="en-US" sz="1800" b="1" i="0" u="none" dirty="0">
                <a:solidFill>
                  <a:srgbClr val="01533F"/>
                </a:solidFill>
                <a:latin typeface="Calibri"/>
                <a:ea typeface="Calibri"/>
                <a:cs typeface="Calibri"/>
                <a:sym typeface="Calibri"/>
              </a:rPr>
              <a:t>.</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Mean = {13 + 18 + 13 + 14 + 13 + 16 + 14 + 21 + 13} / {9} = 15</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(Note that the mean is not a value from the original list. This is a common result. You should not assume that your mean will be one of your original numbers.)</a:t>
            </a:r>
            <a:endParaRPr dirty="0"/>
          </a:p>
          <a:p>
            <a:pPr marL="303212" marR="0" lvl="0" indent="-303212" algn="l" rtl="0">
              <a:lnSpc>
                <a:spcPct val="80000"/>
              </a:lnSpc>
              <a:spcBef>
                <a:spcPts val="360"/>
              </a:spcBef>
              <a:spcAft>
                <a:spcPts val="0"/>
              </a:spcAft>
              <a:buClr>
                <a:srgbClr val="0070C0"/>
              </a:buClr>
              <a:buSzPts val="1800"/>
              <a:buFont typeface="Arial"/>
              <a:buNone/>
            </a:pPr>
            <a:r>
              <a:rPr lang="en-US" sz="1800" b="1" i="0" u="none" dirty="0">
                <a:solidFill>
                  <a:srgbClr val="0070C0"/>
                </a:solidFill>
                <a:latin typeface="Calibri"/>
                <a:ea typeface="Calibri"/>
                <a:cs typeface="Calibri"/>
                <a:sym typeface="Calibri"/>
              </a:rPr>
              <a:t>The median is the middle value</a:t>
            </a:r>
            <a:r>
              <a:rPr lang="en-US" sz="1800" b="0" i="0" u="none" dirty="0">
                <a:solidFill>
                  <a:schemeClr val="dk1"/>
                </a:solidFill>
                <a:latin typeface="Calibri"/>
                <a:ea typeface="Calibri"/>
                <a:cs typeface="Calibri"/>
                <a:sym typeface="Calibri"/>
              </a:rPr>
              <a:t>, so rewrite the list in ascending order as given below:</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13, 13, 13, 13, 14, 14, 16, 18, 21</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There are nine numbers in the list, so the middle one will be</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{9 + 1} / {2} = {10} / {2} = 5</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 5th number</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Hence, the median is 14.</a:t>
            </a:r>
            <a:endParaRPr dirty="0"/>
          </a:p>
          <a:p>
            <a:pPr marL="303212" marR="0" lvl="0" indent="-303212" algn="l" rtl="0">
              <a:lnSpc>
                <a:spcPct val="80000"/>
              </a:lnSpc>
              <a:spcBef>
                <a:spcPts val="360"/>
              </a:spcBef>
              <a:spcAft>
                <a:spcPts val="0"/>
              </a:spcAft>
              <a:buClr>
                <a:srgbClr val="0070C0"/>
              </a:buClr>
              <a:buSzPts val="1800"/>
              <a:buFont typeface="Arial"/>
              <a:buNone/>
            </a:pPr>
            <a:r>
              <a:rPr lang="en-US" sz="1800" b="1" i="0" u="none" dirty="0">
                <a:solidFill>
                  <a:srgbClr val="0070C0"/>
                </a:solidFill>
                <a:latin typeface="Calibri"/>
                <a:ea typeface="Calibri"/>
                <a:cs typeface="Calibri"/>
                <a:sym typeface="Calibri"/>
              </a:rPr>
              <a:t>The mode is the number that is repeated more often </a:t>
            </a:r>
            <a:r>
              <a:rPr lang="en-US" sz="1800" b="0" i="0" u="none" dirty="0">
                <a:solidFill>
                  <a:schemeClr val="dk1"/>
                </a:solidFill>
                <a:latin typeface="Calibri"/>
                <a:ea typeface="Calibri"/>
                <a:cs typeface="Calibri"/>
                <a:sym typeface="Calibri"/>
              </a:rPr>
              <a:t>than any other, so </a:t>
            </a:r>
            <a:endParaRPr dirty="0"/>
          </a:p>
          <a:p>
            <a:pPr marL="303212" marR="0" lvl="0" indent="-303212" algn="l" rtl="0">
              <a:lnSpc>
                <a:spcPct val="8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13 is the mode . </a:t>
            </a:r>
            <a:endParaRPr dirty="0"/>
          </a:p>
          <a:p>
            <a:pPr marL="303212" marR="0" lvl="0" indent="-303212" algn="l" rtl="0">
              <a:lnSpc>
                <a:spcPct val="80000"/>
              </a:lnSpc>
              <a:spcBef>
                <a:spcPts val="360"/>
              </a:spcBef>
              <a:spcAft>
                <a:spcPts val="0"/>
              </a:spcAft>
              <a:buClr>
                <a:schemeClr val="dk1"/>
              </a:buClr>
              <a:buSzPts val="1800"/>
              <a:buFont typeface="Arial"/>
              <a:buNone/>
            </a:pPr>
            <a:endParaRPr sz="1800" b="1" i="0" u="none" dirty="0">
              <a:solidFill>
                <a:schemeClr val="dk1"/>
              </a:solidFill>
              <a:latin typeface="Calibri"/>
              <a:ea typeface="Calibri"/>
              <a:cs typeface="Calibri"/>
              <a:sym typeface="Calibri"/>
            </a:endParaRPr>
          </a:p>
          <a:p>
            <a:pPr marL="303213" marR="0" lvl="0" indent="-188913" algn="l" rtl="0">
              <a:spcBef>
                <a:spcPts val="360"/>
              </a:spcBef>
              <a:spcAft>
                <a:spcPts val="0"/>
              </a:spcAft>
              <a:buClr>
                <a:schemeClr val="dk1"/>
              </a:buClr>
              <a:buSzPts val="1800"/>
              <a:buFont typeface="Arial"/>
              <a:buNone/>
            </a:pPr>
            <a:endParaRPr sz="1800" b="1" i="0" u="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4">
                                            <p:txEl>
                                              <p:pRg st="0" end="0"/>
                                            </p:txEl>
                                          </p:spTgt>
                                        </p:tgtEl>
                                        <p:attrNameLst>
                                          <p:attrName>style.visibility</p:attrName>
                                        </p:attrNameLst>
                                      </p:cBhvr>
                                      <p:to>
                                        <p:strVal val="visible"/>
                                      </p:to>
                                    </p:set>
                                    <p:animEffect transition="in" filter="fade">
                                      <p:cBhvr>
                                        <p:cTn id="7" dur="1000"/>
                                        <p:tgtEl>
                                          <p:spTgt spid="2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4">
                                            <p:txEl>
                                              <p:pRg st="1" end="1"/>
                                            </p:txEl>
                                          </p:spTgt>
                                        </p:tgtEl>
                                        <p:attrNameLst>
                                          <p:attrName>style.visibility</p:attrName>
                                        </p:attrNameLst>
                                      </p:cBhvr>
                                      <p:to>
                                        <p:strVal val="visible"/>
                                      </p:to>
                                    </p:set>
                                    <p:animEffect transition="in" filter="fade">
                                      <p:cBhvr>
                                        <p:cTn id="12" dur="1000"/>
                                        <p:tgtEl>
                                          <p:spTgt spid="2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4">
                                            <p:txEl>
                                              <p:pRg st="2" end="2"/>
                                            </p:txEl>
                                          </p:spTgt>
                                        </p:tgtEl>
                                        <p:attrNameLst>
                                          <p:attrName>style.visibility</p:attrName>
                                        </p:attrNameLst>
                                      </p:cBhvr>
                                      <p:to>
                                        <p:strVal val="visible"/>
                                      </p:to>
                                    </p:set>
                                    <p:animEffect transition="in" filter="fade">
                                      <p:cBhvr>
                                        <p:cTn id="17" dur="1000"/>
                                        <p:tgtEl>
                                          <p:spTgt spid="28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4">
                                            <p:txEl>
                                              <p:pRg st="3" end="3"/>
                                            </p:txEl>
                                          </p:spTgt>
                                        </p:tgtEl>
                                        <p:attrNameLst>
                                          <p:attrName>style.visibility</p:attrName>
                                        </p:attrNameLst>
                                      </p:cBhvr>
                                      <p:to>
                                        <p:strVal val="visible"/>
                                      </p:to>
                                    </p:set>
                                    <p:animEffect transition="in" filter="fade">
                                      <p:cBhvr>
                                        <p:cTn id="22" dur="1000"/>
                                        <p:tgtEl>
                                          <p:spTgt spid="28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4">
                                            <p:txEl>
                                              <p:pRg st="4" end="4"/>
                                            </p:txEl>
                                          </p:spTgt>
                                        </p:tgtEl>
                                        <p:attrNameLst>
                                          <p:attrName>style.visibility</p:attrName>
                                        </p:attrNameLst>
                                      </p:cBhvr>
                                      <p:to>
                                        <p:strVal val="visible"/>
                                      </p:to>
                                    </p:set>
                                    <p:animEffect transition="in" filter="fade">
                                      <p:cBhvr>
                                        <p:cTn id="27" dur="1000"/>
                                        <p:tgtEl>
                                          <p:spTgt spid="28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4">
                                            <p:txEl>
                                              <p:pRg st="5" end="5"/>
                                            </p:txEl>
                                          </p:spTgt>
                                        </p:tgtEl>
                                        <p:attrNameLst>
                                          <p:attrName>style.visibility</p:attrName>
                                        </p:attrNameLst>
                                      </p:cBhvr>
                                      <p:to>
                                        <p:strVal val="visible"/>
                                      </p:to>
                                    </p:set>
                                    <p:animEffect transition="in" filter="fade">
                                      <p:cBhvr>
                                        <p:cTn id="32" dur="1000"/>
                                        <p:tgtEl>
                                          <p:spTgt spid="28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84">
                                            <p:txEl>
                                              <p:pRg st="6" end="6"/>
                                            </p:txEl>
                                          </p:spTgt>
                                        </p:tgtEl>
                                        <p:attrNameLst>
                                          <p:attrName>style.visibility</p:attrName>
                                        </p:attrNameLst>
                                      </p:cBhvr>
                                      <p:to>
                                        <p:strVal val="visible"/>
                                      </p:to>
                                    </p:set>
                                    <p:animEffect transition="in" filter="fade">
                                      <p:cBhvr>
                                        <p:cTn id="37" dur="1000"/>
                                        <p:tgtEl>
                                          <p:spTgt spid="28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84">
                                            <p:txEl>
                                              <p:pRg st="7" end="7"/>
                                            </p:txEl>
                                          </p:spTgt>
                                        </p:tgtEl>
                                        <p:attrNameLst>
                                          <p:attrName>style.visibility</p:attrName>
                                        </p:attrNameLst>
                                      </p:cBhvr>
                                      <p:to>
                                        <p:strVal val="visible"/>
                                      </p:to>
                                    </p:set>
                                    <p:animEffect transition="in" filter="fade">
                                      <p:cBhvr>
                                        <p:cTn id="42" dur="1000"/>
                                        <p:tgtEl>
                                          <p:spTgt spid="28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84">
                                            <p:txEl>
                                              <p:pRg st="8" end="8"/>
                                            </p:txEl>
                                          </p:spTgt>
                                        </p:tgtEl>
                                        <p:attrNameLst>
                                          <p:attrName>style.visibility</p:attrName>
                                        </p:attrNameLst>
                                      </p:cBhvr>
                                      <p:to>
                                        <p:strVal val="visible"/>
                                      </p:to>
                                    </p:set>
                                    <p:animEffect transition="in" filter="fade">
                                      <p:cBhvr>
                                        <p:cTn id="47" dur="1000"/>
                                        <p:tgtEl>
                                          <p:spTgt spid="28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84">
                                            <p:txEl>
                                              <p:pRg st="9" end="9"/>
                                            </p:txEl>
                                          </p:spTgt>
                                        </p:tgtEl>
                                        <p:attrNameLst>
                                          <p:attrName>style.visibility</p:attrName>
                                        </p:attrNameLst>
                                      </p:cBhvr>
                                      <p:to>
                                        <p:strVal val="visible"/>
                                      </p:to>
                                    </p:set>
                                    <p:animEffect transition="in" filter="fade">
                                      <p:cBhvr>
                                        <p:cTn id="52" dur="1000"/>
                                        <p:tgtEl>
                                          <p:spTgt spid="28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84">
                                            <p:txEl>
                                              <p:pRg st="10" end="10"/>
                                            </p:txEl>
                                          </p:spTgt>
                                        </p:tgtEl>
                                        <p:attrNameLst>
                                          <p:attrName>style.visibility</p:attrName>
                                        </p:attrNameLst>
                                      </p:cBhvr>
                                      <p:to>
                                        <p:strVal val="visible"/>
                                      </p:to>
                                    </p:set>
                                    <p:animEffect transition="in" filter="fade">
                                      <p:cBhvr>
                                        <p:cTn id="57" dur="1000"/>
                                        <p:tgtEl>
                                          <p:spTgt spid="284">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84">
                                            <p:txEl>
                                              <p:pRg st="11" end="11"/>
                                            </p:txEl>
                                          </p:spTgt>
                                        </p:tgtEl>
                                        <p:attrNameLst>
                                          <p:attrName>style.visibility</p:attrName>
                                        </p:attrNameLst>
                                      </p:cBhvr>
                                      <p:to>
                                        <p:strVal val="visible"/>
                                      </p:to>
                                    </p:set>
                                    <p:animEffect transition="in" filter="fade">
                                      <p:cBhvr>
                                        <p:cTn id="62" dur="1000"/>
                                        <p:tgtEl>
                                          <p:spTgt spid="284">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84">
                                            <p:txEl>
                                              <p:pRg st="12" end="12"/>
                                            </p:txEl>
                                          </p:spTgt>
                                        </p:tgtEl>
                                        <p:attrNameLst>
                                          <p:attrName>style.visibility</p:attrName>
                                        </p:attrNameLst>
                                      </p:cBhvr>
                                      <p:to>
                                        <p:strVal val="visible"/>
                                      </p:to>
                                    </p:set>
                                    <p:animEffect transition="in" filter="fade">
                                      <p:cBhvr>
                                        <p:cTn id="67" dur="1000"/>
                                        <p:tgtEl>
                                          <p:spTgt spid="284">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84">
                                            <p:txEl>
                                              <p:pRg st="13" end="13"/>
                                            </p:txEl>
                                          </p:spTgt>
                                        </p:tgtEl>
                                        <p:attrNameLst>
                                          <p:attrName>style.visibility</p:attrName>
                                        </p:attrNameLst>
                                      </p:cBhvr>
                                      <p:to>
                                        <p:strVal val="visible"/>
                                      </p:to>
                                    </p:set>
                                    <p:animEffect transition="in" filter="fade">
                                      <p:cBhvr>
                                        <p:cTn id="72" dur="1000"/>
                                        <p:tgtEl>
                                          <p:spTgt spid="284">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84">
                                            <p:txEl>
                                              <p:pRg st="14" end="14"/>
                                            </p:txEl>
                                          </p:spTgt>
                                        </p:tgtEl>
                                        <p:attrNameLst>
                                          <p:attrName>style.visibility</p:attrName>
                                        </p:attrNameLst>
                                      </p:cBhvr>
                                      <p:to>
                                        <p:strVal val="visible"/>
                                      </p:to>
                                    </p:set>
                                    <p:animEffect transition="in" filter="fade">
                                      <p:cBhvr>
                                        <p:cTn id="77" dur="1000"/>
                                        <p:tgtEl>
                                          <p:spTgt spid="284">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284">
                                            <p:txEl>
                                              <p:pRg st="15" end="15"/>
                                            </p:txEl>
                                          </p:spTgt>
                                        </p:tgtEl>
                                        <p:attrNameLst>
                                          <p:attrName>style.visibility</p:attrName>
                                        </p:attrNameLst>
                                      </p:cBhvr>
                                      <p:to>
                                        <p:strVal val="visible"/>
                                      </p:to>
                                    </p:set>
                                    <p:animEffect transition="in" filter="fade">
                                      <p:cBhvr>
                                        <p:cTn id="82" dur="1000"/>
                                        <p:tgtEl>
                                          <p:spTgt spid="284">
                                            <p:txEl>
                                              <p:pRg st="15" end="1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84">
                                            <p:txEl>
                                              <p:pRg st="16" end="16"/>
                                            </p:txEl>
                                          </p:spTgt>
                                        </p:tgtEl>
                                        <p:attrNameLst>
                                          <p:attrName>style.visibility</p:attrName>
                                        </p:attrNameLst>
                                      </p:cBhvr>
                                      <p:to>
                                        <p:strVal val="visible"/>
                                      </p:to>
                                    </p:set>
                                    <p:animEffect transition="in" filter="fade">
                                      <p:cBhvr>
                                        <p:cTn id="87" dur="1000"/>
                                        <p:tgtEl>
                                          <p:spTgt spid="28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30"/>
          <p:cNvPicPr preferRelativeResize="0"/>
          <p:nvPr/>
        </p:nvPicPr>
        <p:blipFill rotWithShape="1">
          <a:blip r:embed="rId3">
            <a:alphaModFix/>
          </a:blip>
          <a:srcRect/>
          <a:stretch/>
        </p:blipFill>
        <p:spPr>
          <a:xfrm>
            <a:off x="1219200" y="495300"/>
            <a:ext cx="6705600" cy="50006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1"/>
          <p:cNvSpPr txBox="1">
            <a:spLocks noGrp="1"/>
          </p:cNvSpPr>
          <p:nvPr>
            <p:ph type="title"/>
          </p:nvPr>
        </p:nvSpPr>
        <p:spPr>
          <a:xfrm>
            <a:off x="609600" y="228600"/>
            <a:ext cx="8229600" cy="571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2800"/>
              <a:buFont typeface="Calibri"/>
              <a:buNone/>
            </a:pPr>
            <a:r>
              <a:rPr lang="en-US" sz="2800" b="1" i="0" u="none">
                <a:solidFill>
                  <a:schemeClr val="dk1"/>
                </a:solidFill>
                <a:latin typeface="Calibri"/>
                <a:ea typeface="Calibri"/>
                <a:cs typeface="Calibri"/>
                <a:sym typeface="Calibri"/>
              </a:rPr>
              <a:t/>
            </a:r>
            <a:br>
              <a:rPr lang="en-US" sz="2800" b="1" i="0" u="none">
                <a:solidFill>
                  <a:schemeClr val="dk1"/>
                </a:solidFill>
                <a:latin typeface="Calibri"/>
                <a:ea typeface="Calibri"/>
                <a:cs typeface="Calibri"/>
                <a:sym typeface="Calibri"/>
              </a:rPr>
            </a:br>
            <a:r>
              <a:rPr lang="en-US" sz="2800" b="1" i="0" u="none">
                <a:solidFill>
                  <a:srgbClr val="C00000"/>
                </a:solidFill>
                <a:latin typeface="Calibri"/>
                <a:ea typeface="Calibri"/>
                <a:cs typeface="Calibri"/>
                <a:sym typeface="Calibri"/>
              </a:rPr>
              <a:t> </a:t>
            </a:r>
            <a:r>
              <a:rPr lang="en-US" sz="2400" b="1" i="0" u="none">
                <a:solidFill>
                  <a:srgbClr val="C00000"/>
                </a:solidFill>
                <a:latin typeface="Calibri"/>
                <a:ea typeface="Calibri"/>
                <a:cs typeface="Calibri"/>
                <a:sym typeface="Calibri"/>
              </a:rPr>
              <a:t>Understanding Data Distribution &amp; measures central tendency</a:t>
            </a:r>
            <a:r>
              <a:rPr lang="en-US" sz="2800" b="1" i="0" u="none">
                <a:solidFill>
                  <a:schemeClr val="dk1"/>
                </a:solidFill>
                <a:latin typeface="Calibri"/>
                <a:ea typeface="Calibri"/>
                <a:cs typeface="Calibri"/>
                <a:sym typeface="Calibri"/>
              </a:rPr>
              <a:t/>
            </a:r>
            <a:br>
              <a:rPr lang="en-US" sz="2800" b="1" i="0" u="none">
                <a:solidFill>
                  <a:schemeClr val="dk1"/>
                </a:solidFill>
                <a:latin typeface="Calibri"/>
                <a:ea typeface="Calibri"/>
                <a:cs typeface="Calibri"/>
                <a:sym typeface="Calibri"/>
              </a:rPr>
            </a:br>
            <a:endParaRPr/>
          </a:p>
        </p:txBody>
      </p:sp>
      <p:sp>
        <p:nvSpPr>
          <p:cNvPr id="295" name="Google Shape;295;p31"/>
          <p:cNvSpPr txBox="1">
            <a:spLocks noGrp="1"/>
          </p:cNvSpPr>
          <p:nvPr>
            <p:ph idx="1"/>
          </p:nvPr>
        </p:nvSpPr>
        <p:spPr>
          <a:xfrm>
            <a:off x="457200" y="876300"/>
            <a:ext cx="8229600" cy="42291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1700"/>
              <a:buFont typeface="Arial"/>
              <a:buNone/>
            </a:pPr>
            <a:r>
              <a:rPr lang="en-US" sz="1700" b="0" i="0" u="none" dirty="0">
                <a:solidFill>
                  <a:schemeClr val="dk1"/>
                </a:solidFill>
                <a:latin typeface="Calibri"/>
                <a:ea typeface="Calibri"/>
                <a:cs typeface="Calibri"/>
                <a:sym typeface="Calibri"/>
              </a:rPr>
              <a:t> let’s consider a simple dataset to understand in better way.</a:t>
            </a:r>
            <a:endParaRPr dirty="0"/>
          </a:p>
          <a:p>
            <a:pPr marL="303212" marR="0" lvl="0" indent="-303212" algn="l" rtl="0">
              <a:lnSpc>
                <a:spcPct val="80000"/>
              </a:lnSpc>
              <a:spcBef>
                <a:spcPts val="340"/>
              </a:spcBef>
              <a:spcAft>
                <a:spcPts val="0"/>
              </a:spcAft>
              <a:buClr>
                <a:schemeClr val="dk1"/>
              </a:buClr>
              <a:buSzPts val="1700"/>
              <a:buFont typeface="Arial"/>
              <a:buNone/>
            </a:pPr>
            <a:r>
              <a:rPr lang="en-US" sz="1700" b="0" i="0" u="none" dirty="0">
                <a:solidFill>
                  <a:schemeClr val="dk1"/>
                </a:solidFill>
                <a:latin typeface="Calibri"/>
                <a:ea typeface="Calibri"/>
                <a:cs typeface="Calibri"/>
                <a:sym typeface="Calibri"/>
              </a:rPr>
              <a:t>     Dataset1 = [1,2,2,3,3,3,4,4,4,4,5,5,5,5,5,6,6,6,6,6,6,7,7,7,7,7,7,7,8,8,8,8,8,8,8,8,9,9,9,9,9,9,9,10,10,10,10,10,10,11,11,11,11,11,12,12,12,12,13,13,13,14,14,15]</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import warnings</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err="1">
                <a:solidFill>
                  <a:srgbClr val="002060"/>
                </a:solidFill>
                <a:latin typeface="Calibri"/>
                <a:ea typeface="Calibri"/>
                <a:cs typeface="Calibri"/>
                <a:sym typeface="Calibri"/>
              </a:rPr>
              <a:t>warnings.filterwarnings</a:t>
            </a:r>
            <a:r>
              <a:rPr lang="en-US" sz="1700" b="0" i="1" u="none" dirty="0">
                <a:solidFill>
                  <a:srgbClr val="002060"/>
                </a:solidFill>
                <a:latin typeface="Calibri"/>
                <a:ea typeface="Calibri"/>
                <a:cs typeface="Calibri"/>
                <a:sym typeface="Calibri"/>
              </a:rPr>
              <a:t>('ignore')</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import </a:t>
            </a:r>
            <a:r>
              <a:rPr lang="en-US" sz="1700" b="0" i="1" u="none" dirty="0" err="1">
                <a:solidFill>
                  <a:srgbClr val="002060"/>
                </a:solidFill>
                <a:latin typeface="Calibri"/>
                <a:ea typeface="Calibri"/>
                <a:cs typeface="Calibri"/>
                <a:sym typeface="Calibri"/>
              </a:rPr>
              <a:t>numpy</a:t>
            </a:r>
            <a:r>
              <a:rPr lang="en-US" sz="1700" b="0" i="1" u="none" dirty="0">
                <a:solidFill>
                  <a:srgbClr val="002060"/>
                </a:solidFill>
                <a:latin typeface="Calibri"/>
                <a:ea typeface="Calibri"/>
                <a:cs typeface="Calibri"/>
                <a:sym typeface="Calibri"/>
              </a:rPr>
              <a:t> as np</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from </a:t>
            </a:r>
            <a:r>
              <a:rPr lang="en-US" sz="1700" b="0" i="1" u="none" dirty="0" err="1">
                <a:solidFill>
                  <a:srgbClr val="002060"/>
                </a:solidFill>
                <a:latin typeface="Calibri"/>
                <a:ea typeface="Calibri"/>
                <a:cs typeface="Calibri"/>
                <a:sym typeface="Calibri"/>
              </a:rPr>
              <a:t>scipy</a:t>
            </a:r>
            <a:r>
              <a:rPr lang="en-US" sz="1700" b="0" i="1" u="none" dirty="0">
                <a:solidFill>
                  <a:srgbClr val="002060"/>
                </a:solidFill>
                <a:latin typeface="Calibri"/>
                <a:ea typeface="Calibri"/>
                <a:cs typeface="Calibri"/>
                <a:sym typeface="Calibri"/>
              </a:rPr>
              <a:t> import stats</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Dataset1 = [1,2,2,3,3,3,4,4,4,4,5,5,5,5,5,6,6,6,6,6,6,7,7,7,7,7,7,7,8,8,8,8,8,8,8,8,9,9,9,9,9,9,9,10,10,10,10,10,10,11,11,11,11,11,12,12,12,12,13,13,13,14,14,15]</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x1=</a:t>
            </a:r>
            <a:r>
              <a:rPr lang="en-US" sz="1700" b="0" i="1" u="none" dirty="0" err="1">
                <a:solidFill>
                  <a:srgbClr val="002060"/>
                </a:solidFill>
                <a:latin typeface="Calibri"/>
                <a:ea typeface="Calibri"/>
                <a:cs typeface="Calibri"/>
                <a:sym typeface="Calibri"/>
              </a:rPr>
              <a:t>np.mean</a:t>
            </a:r>
            <a:r>
              <a:rPr lang="en-US" sz="1700" b="0" i="1" u="none" dirty="0">
                <a:solidFill>
                  <a:srgbClr val="002060"/>
                </a:solidFill>
                <a:latin typeface="Calibri"/>
                <a:ea typeface="Calibri"/>
                <a:cs typeface="Calibri"/>
                <a:sym typeface="Calibri"/>
              </a:rPr>
              <a:t>(Dataset1)</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print(" The Average of Dataset is:",x1)</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x2=</a:t>
            </a:r>
            <a:r>
              <a:rPr lang="en-US" sz="1700" b="0" i="1" u="none" dirty="0" err="1">
                <a:solidFill>
                  <a:srgbClr val="002060"/>
                </a:solidFill>
                <a:latin typeface="Calibri"/>
                <a:ea typeface="Calibri"/>
                <a:cs typeface="Calibri"/>
                <a:sym typeface="Calibri"/>
              </a:rPr>
              <a:t>np.median</a:t>
            </a:r>
            <a:r>
              <a:rPr lang="en-US" sz="1700" b="0" i="1" u="none" dirty="0">
                <a:solidFill>
                  <a:srgbClr val="002060"/>
                </a:solidFill>
                <a:latin typeface="Calibri"/>
                <a:ea typeface="Calibri"/>
                <a:cs typeface="Calibri"/>
                <a:sym typeface="Calibri"/>
              </a:rPr>
              <a:t>(Dataset1)</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print(" The middle value of Dataset is:",x2)</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x3 = </a:t>
            </a:r>
            <a:r>
              <a:rPr lang="en-US" sz="1700" b="0" i="1" u="none" dirty="0" err="1">
                <a:solidFill>
                  <a:srgbClr val="002060"/>
                </a:solidFill>
                <a:latin typeface="Calibri"/>
                <a:ea typeface="Calibri"/>
                <a:cs typeface="Calibri"/>
                <a:sym typeface="Calibri"/>
              </a:rPr>
              <a:t>stats.mode</a:t>
            </a:r>
            <a:r>
              <a:rPr lang="en-US" sz="1700" b="0" i="1" u="none" dirty="0">
                <a:solidFill>
                  <a:srgbClr val="002060"/>
                </a:solidFill>
                <a:latin typeface="Calibri"/>
                <a:ea typeface="Calibri"/>
                <a:cs typeface="Calibri"/>
                <a:sym typeface="Calibri"/>
              </a:rPr>
              <a:t>(Dataset1)</a:t>
            </a:r>
            <a:endParaRPr dirty="0"/>
          </a:p>
          <a:p>
            <a:pPr marL="303212" marR="0" lvl="0" indent="-303212" algn="l" rtl="0">
              <a:lnSpc>
                <a:spcPct val="80000"/>
              </a:lnSpc>
              <a:spcBef>
                <a:spcPts val="340"/>
              </a:spcBef>
              <a:spcAft>
                <a:spcPts val="0"/>
              </a:spcAft>
              <a:buClr>
                <a:srgbClr val="002060"/>
              </a:buClr>
              <a:buSzPts val="1700"/>
              <a:buFont typeface="Arial"/>
              <a:buNone/>
            </a:pPr>
            <a:r>
              <a:rPr lang="en-US" sz="1700" b="0" i="1" u="none" dirty="0">
                <a:solidFill>
                  <a:srgbClr val="002060"/>
                </a:solidFill>
                <a:latin typeface="Calibri"/>
                <a:ea typeface="Calibri"/>
                <a:cs typeface="Calibri"/>
                <a:sym typeface="Calibri"/>
              </a:rPr>
              <a:t>print(" Most frequently used value of Dataset is ",x3)</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32" descr="ct.jpg"/>
          <p:cNvPicPr preferRelativeResize="0">
            <a:picLocks noGrp="1"/>
          </p:cNvPicPr>
          <p:nvPr>
            <p:ph idx="1"/>
          </p:nvPr>
        </p:nvPicPr>
        <p:blipFill rotWithShape="1">
          <a:blip r:embed="rId3">
            <a:alphaModFix/>
          </a:blip>
          <a:srcRect/>
          <a:stretch/>
        </p:blipFill>
        <p:spPr>
          <a:xfrm>
            <a:off x="1600200" y="1485900"/>
            <a:ext cx="6172200" cy="2819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3"/>
          <p:cNvSpPr txBox="1">
            <a:spLocks noGrp="1"/>
          </p:cNvSpPr>
          <p:nvPr>
            <p:ph type="title"/>
          </p:nvPr>
        </p:nvSpPr>
        <p:spPr>
          <a:xfrm>
            <a:off x="457200" y="571500"/>
            <a:ext cx="8229600" cy="609600"/>
          </a:xfrm>
          <a:prstGeom prst="rect">
            <a:avLst/>
          </a:prstGeom>
          <a:noFill/>
          <a:ln>
            <a:noFill/>
          </a:ln>
        </p:spPr>
        <p:txBody>
          <a:bodyPr spcFirstLastPara="1" wrap="square" lIns="81025" tIns="40500" rIns="81025" bIns="40500" anchor="ctr" anchorCtr="0">
            <a:normAutofit fontScale="90000"/>
          </a:bodyPr>
          <a:lstStyle/>
          <a:p>
            <a:pPr marL="0" lvl="0" indent="0" algn="l" rtl="0">
              <a:lnSpc>
                <a:spcPct val="100000"/>
              </a:lnSpc>
              <a:spcBef>
                <a:spcPts val="0"/>
              </a:spcBef>
              <a:spcAft>
                <a:spcPts val="0"/>
              </a:spcAft>
              <a:buClr>
                <a:srgbClr val="C00000"/>
              </a:buClr>
              <a:buSzPts val="3500"/>
              <a:buFont typeface="Calibri"/>
              <a:buNone/>
            </a:pPr>
            <a:r>
              <a:rPr lang="en-US" sz="3500" b="1" i="0" u="none">
                <a:solidFill>
                  <a:srgbClr val="C00000"/>
                </a:solidFill>
                <a:latin typeface="Calibri"/>
                <a:ea typeface="Calibri"/>
                <a:cs typeface="Calibri"/>
                <a:sym typeface="Calibri"/>
              </a:rPr>
              <a:t>Lets understand with a plot</a:t>
            </a:r>
            <a:endParaRPr/>
          </a:p>
        </p:txBody>
      </p:sp>
      <p:sp>
        <p:nvSpPr>
          <p:cNvPr id="306" name="Google Shape;306;p33"/>
          <p:cNvSpPr txBox="1">
            <a:spLocks noGrp="1"/>
          </p:cNvSpPr>
          <p:nvPr>
            <p:ph sz="half" idx="1"/>
          </p:nvPr>
        </p:nvSpPr>
        <p:spPr>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numpy as np</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matplotlib.pyplot as plt</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Dataset1 = [1,2,2,3,3,3,4,4,4,4,5,5,5,5,5,6,6,6,6,6,6,7,7,7,7,7,7,7,8,8,8,8,8,8,8,8,9,9,9,9,9,9,9,10,10,10,10,10,10,11,11,11,11,11,12,12,12,12,13,13,13,14,14,15]</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y=Dataset1</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plt.figure(figsize=(10, 4))</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plt1 = plt.hist(Dataset1,bins=64)</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plt.show()</a:t>
            </a:r>
            <a:endParaRPr/>
          </a:p>
        </p:txBody>
      </p:sp>
      <p:pic>
        <p:nvPicPr>
          <p:cNvPr id="307" name="Google Shape;307;p33" descr="hist.jpg"/>
          <p:cNvPicPr preferRelativeResize="0">
            <a:picLocks noGrp="1"/>
          </p:cNvPicPr>
          <p:nvPr>
            <p:ph sz="half" idx="2"/>
          </p:nvPr>
        </p:nvPicPr>
        <p:blipFill rotWithShape="1">
          <a:blip r:embed="rId3">
            <a:alphaModFix/>
          </a:blip>
          <a:srcRect/>
          <a:stretch/>
        </p:blipFill>
        <p:spPr>
          <a:xfrm>
            <a:off x="4724400" y="1333500"/>
            <a:ext cx="4191000" cy="312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a:spLocks noGrp="1"/>
          </p:cNvSpPr>
          <p:nvPr>
            <p:ph type="title"/>
          </p:nvPr>
        </p:nvSpPr>
        <p:spPr>
          <a:xfrm>
            <a:off x="838200" y="228600"/>
            <a:ext cx="7162800" cy="571500"/>
          </a:xfrm>
          <a:prstGeom prst="rect">
            <a:avLst/>
          </a:prstGeom>
          <a:noFill/>
          <a:ln>
            <a:noFill/>
          </a:ln>
        </p:spPr>
        <p:txBody>
          <a:bodyPr spcFirstLastPara="1" wrap="square" lIns="81025" tIns="40500" rIns="81025" bIns="40500" anchor="ctr" anchorCtr="0">
            <a:normAutofit fontScale="90000"/>
          </a:bodyPr>
          <a:lstStyle/>
          <a:p>
            <a:pPr marL="0" lvl="0" indent="0" algn="l" rtl="0">
              <a:lnSpc>
                <a:spcPct val="100000"/>
              </a:lnSpc>
              <a:spcBef>
                <a:spcPts val="0"/>
              </a:spcBef>
              <a:spcAft>
                <a:spcPts val="0"/>
              </a:spcAft>
              <a:buClr>
                <a:schemeClr val="dk1"/>
              </a:buClr>
              <a:buSzPts val="3500"/>
              <a:buFont typeface="Calibri"/>
              <a:buNone/>
            </a:pPr>
            <a:r>
              <a:rPr lang="en-US" sz="3500" b="0" i="0" u="none" dirty="0">
                <a:solidFill>
                  <a:schemeClr val="dk1"/>
                </a:solidFill>
                <a:latin typeface="Calibri"/>
                <a:ea typeface="Calibri"/>
                <a:cs typeface="Calibri"/>
                <a:sym typeface="Calibri"/>
              </a:rPr>
              <a:t/>
            </a:r>
            <a:br>
              <a:rPr lang="en-US" sz="3500" b="0" i="0" u="none" dirty="0">
                <a:solidFill>
                  <a:schemeClr val="dk1"/>
                </a:solidFill>
                <a:latin typeface="Calibri"/>
                <a:ea typeface="Calibri"/>
                <a:cs typeface="Calibri"/>
                <a:sym typeface="Calibri"/>
              </a:rPr>
            </a:br>
            <a:r>
              <a:rPr lang="en-US" sz="3500" b="1" i="0" u="none" dirty="0">
                <a:solidFill>
                  <a:srgbClr val="C00000"/>
                </a:solidFill>
                <a:latin typeface="Calibri"/>
                <a:ea typeface="Calibri"/>
                <a:cs typeface="Calibri"/>
                <a:sym typeface="Calibri"/>
              </a:rPr>
              <a:t>Observation 1</a:t>
            </a:r>
            <a:r>
              <a:rPr lang="en-US" sz="3500" b="0" i="0" u="none" dirty="0">
                <a:solidFill>
                  <a:schemeClr val="dk1"/>
                </a:solidFill>
                <a:latin typeface="Calibri"/>
                <a:ea typeface="Calibri"/>
                <a:cs typeface="Calibri"/>
                <a:sym typeface="Calibri"/>
              </a:rPr>
              <a:t/>
            </a:r>
            <a:br>
              <a:rPr lang="en-US" sz="3500" b="0" i="0" u="none" dirty="0">
                <a:solidFill>
                  <a:schemeClr val="dk1"/>
                </a:solidFill>
                <a:latin typeface="Calibri"/>
                <a:ea typeface="Calibri"/>
                <a:cs typeface="Calibri"/>
                <a:sym typeface="Calibri"/>
              </a:rPr>
            </a:br>
            <a:endParaRPr dirty="0"/>
          </a:p>
        </p:txBody>
      </p:sp>
      <p:sp>
        <p:nvSpPr>
          <p:cNvPr id="313" name="Google Shape;313;p34"/>
          <p:cNvSpPr txBox="1">
            <a:spLocks noGrp="1"/>
          </p:cNvSpPr>
          <p:nvPr>
            <p:ph idx="1"/>
          </p:nvPr>
        </p:nvSpPr>
        <p:spPr>
          <a:xfrm>
            <a:off x="607013" y="1130708"/>
            <a:ext cx="6447501" cy="3233978"/>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640"/>
              </a:spcBef>
              <a:spcAft>
                <a:spcPts val="0"/>
              </a:spcAft>
              <a:buClr>
                <a:schemeClr val="dk1"/>
              </a:buClr>
              <a:buSzPts val="3200"/>
              <a:buFont typeface="Arial"/>
              <a:buChar char="•"/>
            </a:pPr>
            <a:r>
              <a:rPr lang="en-US" sz="2400" b="1" i="0" u="none" dirty="0" smtClean="0">
                <a:solidFill>
                  <a:schemeClr val="dk1"/>
                </a:solidFill>
                <a:latin typeface="Calibri"/>
                <a:ea typeface="Calibri"/>
                <a:cs typeface="Calibri"/>
                <a:sym typeface="Calibri"/>
              </a:rPr>
              <a:t>If </a:t>
            </a:r>
            <a:r>
              <a:rPr lang="en-US" sz="2400" b="1" i="0" u="none" dirty="0">
                <a:solidFill>
                  <a:schemeClr val="dk1"/>
                </a:solidFill>
                <a:latin typeface="Calibri"/>
                <a:ea typeface="Calibri"/>
                <a:cs typeface="Calibri"/>
                <a:sym typeface="Calibri"/>
              </a:rPr>
              <a:t>mean, mode and median are exactly the same then the data is distributed symmetrically i.e., normal distribution.</a:t>
            </a:r>
            <a:endParaRPr sz="2400" dirty="0"/>
          </a:p>
          <a:p>
            <a:pPr marL="303212" marR="0" lvl="0" indent="-303212" algn="l" rtl="0">
              <a:lnSpc>
                <a:spcPct val="100000"/>
              </a:lnSpc>
              <a:spcBef>
                <a:spcPts val="640"/>
              </a:spcBef>
              <a:spcAft>
                <a:spcPts val="0"/>
              </a:spcAft>
              <a:buClr>
                <a:schemeClr val="dk1"/>
              </a:buClr>
              <a:buSzPts val="3200"/>
              <a:buFont typeface="Arial"/>
              <a:buChar char="•"/>
            </a:pPr>
            <a:r>
              <a:rPr lang="en-US" sz="2400" b="1" i="0" u="none" dirty="0">
                <a:solidFill>
                  <a:schemeClr val="dk1"/>
                </a:solidFill>
                <a:latin typeface="Calibri"/>
                <a:ea typeface="Calibri"/>
                <a:cs typeface="Calibri"/>
                <a:sym typeface="Calibri"/>
              </a:rPr>
              <a:t>In a </a:t>
            </a:r>
            <a:r>
              <a:rPr lang="en-US" sz="2400" b="1" i="0" u="sng" dirty="0">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normal distribution</a:t>
            </a:r>
            <a:r>
              <a:rPr lang="en-US" sz="2400" b="1" i="0" u="none" dirty="0">
                <a:solidFill>
                  <a:schemeClr val="dk1"/>
                </a:solidFill>
                <a:latin typeface="Calibri"/>
                <a:ea typeface="Calibri"/>
                <a:cs typeface="Calibri"/>
                <a:sym typeface="Calibri"/>
              </a:rPr>
              <a:t>, data is symmetrically distributed with no skew. Most values cluster around a central region.</a:t>
            </a:r>
            <a:endParaRPr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5"/>
          <p:cNvSpPr txBox="1">
            <a:spLocks noGrp="1"/>
          </p:cNvSpPr>
          <p:nvPr>
            <p:ph type="title"/>
          </p:nvPr>
        </p:nvSpPr>
        <p:spPr>
          <a:xfrm>
            <a:off x="685800" y="228600"/>
            <a:ext cx="7467600" cy="9525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Example 2</a:t>
            </a:r>
            <a:endParaRPr/>
          </a:p>
        </p:txBody>
      </p:sp>
      <p:sp>
        <p:nvSpPr>
          <p:cNvPr id="319" name="Google Shape;319;p35"/>
          <p:cNvSpPr txBox="1">
            <a:spLocks noGrp="1"/>
          </p:cNvSpPr>
          <p:nvPr>
            <p:ph idx="1"/>
          </p:nvPr>
        </p:nvSpPr>
        <p:spPr>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import warnings</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warnings.filterwarnings('ignore')</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import numpy as np</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from scipy import stats</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Dataset1 = [1,2,2,3,3,3,4,4,4,4,5,5,5,5,5,6,6,6,6,6,6,6,6,6,6,7,7,7,7,7,7,7,7,8,8,8,8,8,8,9,9,9,9,9,10,10,10,10,11,11,11,12,12,13,14,15]</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x1=np.mean(Dataset1)</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print(" The Average of Dataset is:",x1)</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x2=np.median(Dataset1)</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print(" The middle value of Dataset is:",x2)</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x3 = stats.mode(Dataset1)</a:t>
            </a:r>
            <a:endParaRPr/>
          </a:p>
          <a:p>
            <a:pPr marL="303212" marR="0" lvl="0" indent="-303212" algn="l" rtl="0">
              <a:lnSpc>
                <a:spcPct val="80000"/>
              </a:lnSpc>
              <a:spcBef>
                <a:spcPts val="360"/>
              </a:spcBef>
              <a:spcAft>
                <a:spcPts val="0"/>
              </a:spcAft>
              <a:buClr>
                <a:srgbClr val="002060"/>
              </a:buClr>
              <a:buSzPts val="1800"/>
              <a:buFont typeface="Arial"/>
              <a:buNone/>
            </a:pPr>
            <a:r>
              <a:rPr lang="en-US" sz="1800" b="0" i="1" u="none">
                <a:solidFill>
                  <a:srgbClr val="002060"/>
                </a:solidFill>
                <a:latin typeface="Calibri"/>
                <a:ea typeface="Calibri"/>
                <a:cs typeface="Calibri"/>
                <a:sym typeface="Calibri"/>
              </a:rPr>
              <a:t>print(" Most frequently used value of Dataset is ",x3)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36"/>
          <p:cNvPicPr preferRelativeResize="0"/>
          <p:nvPr/>
        </p:nvPicPr>
        <p:blipFill rotWithShape="1">
          <a:blip r:embed="rId3">
            <a:alphaModFix/>
          </a:blip>
          <a:srcRect/>
          <a:stretch/>
        </p:blipFill>
        <p:spPr>
          <a:xfrm>
            <a:off x="685800" y="723900"/>
            <a:ext cx="7620000" cy="3581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7"/>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Lets understand with a plot</a:t>
            </a:r>
            <a:endParaRPr/>
          </a:p>
        </p:txBody>
      </p:sp>
      <p:sp>
        <p:nvSpPr>
          <p:cNvPr id="330" name="Google Shape;330;p37"/>
          <p:cNvSpPr txBox="1">
            <a:spLocks noGrp="1"/>
          </p:cNvSpPr>
          <p:nvPr>
            <p:ph sz="half" idx="1"/>
          </p:nvPr>
        </p:nvSpPr>
        <p:spPr>
          <a:xfrm>
            <a:off x="533400" y="1257300"/>
            <a:ext cx="4038600" cy="37719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numpy as np</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import matplotlib.pyplot as plt</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Dataset1 = [1,2,2,3,3,3,4,4,4,4,5,5,5,5,5,6,6,6,6,6,6,6,6,6,6,7,7,7,7,7,7,7,7,8,8,8,8,8,8,9,9,9,9,9,10,10,10,10,11,11,11,12,12,13,14,15]</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y=Dataset1</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plt.figure(figsize=(10, 4))</a:t>
            </a:r>
            <a:endParaRPr/>
          </a:p>
          <a:p>
            <a:pPr marL="303212" marR="0" lvl="0" indent="-303212" algn="l" rtl="0">
              <a:lnSpc>
                <a:spcPct val="80000"/>
              </a:lnSpc>
              <a:spcBef>
                <a:spcPts val="420"/>
              </a:spcBef>
              <a:spcAft>
                <a:spcPts val="0"/>
              </a:spcAft>
              <a:buClr>
                <a:schemeClr val="dk1"/>
              </a:buClr>
              <a:buSzPts val="2100"/>
              <a:buFont typeface="Arial"/>
              <a:buNone/>
            </a:pPr>
            <a:endParaRPr sz="2100" b="0" i="1" u="none">
              <a:solidFill>
                <a:srgbClr val="002060"/>
              </a:solidFill>
              <a:latin typeface="Calibri"/>
              <a:ea typeface="Calibri"/>
              <a:cs typeface="Calibri"/>
              <a:sym typeface="Calibri"/>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plt1 = plt.hist(Dataset1,bins=64)</a:t>
            </a:r>
            <a:endParaRPr/>
          </a:p>
          <a:p>
            <a:pPr marL="303212" marR="0" lvl="0" indent="-303212" algn="l" rtl="0">
              <a:lnSpc>
                <a:spcPct val="80000"/>
              </a:lnSpc>
              <a:spcBef>
                <a:spcPts val="420"/>
              </a:spcBef>
              <a:spcAft>
                <a:spcPts val="0"/>
              </a:spcAft>
              <a:buClr>
                <a:srgbClr val="002060"/>
              </a:buClr>
              <a:buSzPts val="2100"/>
              <a:buFont typeface="Arial"/>
              <a:buNone/>
            </a:pPr>
            <a:r>
              <a:rPr lang="en-US" sz="2100" b="0" i="1" u="none">
                <a:solidFill>
                  <a:srgbClr val="002060"/>
                </a:solidFill>
                <a:latin typeface="Calibri"/>
                <a:ea typeface="Calibri"/>
                <a:cs typeface="Calibri"/>
                <a:sym typeface="Calibri"/>
              </a:rPr>
              <a:t>plt.show()</a:t>
            </a:r>
            <a:endParaRPr/>
          </a:p>
        </p:txBody>
      </p:sp>
      <p:pic>
        <p:nvPicPr>
          <p:cNvPr id="331" name="Google Shape;331;p37" descr="ps.jpg"/>
          <p:cNvPicPr preferRelativeResize="0">
            <a:picLocks noGrp="1"/>
          </p:cNvPicPr>
          <p:nvPr>
            <p:ph sz="half" idx="2"/>
          </p:nvPr>
        </p:nvPicPr>
        <p:blipFill rotWithShape="1">
          <a:blip r:embed="rId3">
            <a:alphaModFix/>
          </a:blip>
          <a:srcRect/>
          <a:stretch/>
        </p:blipFill>
        <p:spPr>
          <a:xfrm>
            <a:off x="4648200" y="1638300"/>
            <a:ext cx="4267200" cy="2339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8"/>
          <p:cNvSpPr txBox="1">
            <a:spLocks noGrp="1"/>
          </p:cNvSpPr>
          <p:nvPr>
            <p:ph type="title"/>
          </p:nvPr>
        </p:nvSpPr>
        <p:spPr>
          <a:xfrm>
            <a:off x="838200" y="228600"/>
            <a:ext cx="6705600" cy="571500"/>
          </a:xfrm>
          <a:prstGeom prst="rect">
            <a:avLst/>
          </a:prstGeom>
          <a:noFill/>
          <a:ln>
            <a:noFill/>
          </a:ln>
        </p:spPr>
        <p:txBody>
          <a:bodyPr spcFirstLastPara="1" wrap="square" lIns="81025" tIns="40500" rIns="81025" bIns="40500" anchor="ctr" anchorCtr="0">
            <a:normAutofit fontScale="90000"/>
          </a:bodyPr>
          <a:lstStyle/>
          <a:p>
            <a:pPr marL="0" lvl="0" indent="0" algn="l" rtl="0">
              <a:lnSpc>
                <a:spcPct val="100000"/>
              </a:lnSpc>
              <a:spcBef>
                <a:spcPts val="0"/>
              </a:spcBef>
              <a:spcAft>
                <a:spcPts val="0"/>
              </a:spcAft>
              <a:buClr>
                <a:srgbClr val="C00000"/>
              </a:buClr>
              <a:buSzPts val="3500"/>
              <a:buFont typeface="Calibri"/>
              <a:buNone/>
            </a:pPr>
            <a:r>
              <a:rPr lang="en-US" sz="3500" b="1" i="0" u="none">
                <a:solidFill>
                  <a:srgbClr val="C00000"/>
                </a:solidFill>
                <a:latin typeface="Calibri"/>
                <a:ea typeface="Calibri"/>
                <a:cs typeface="Calibri"/>
                <a:sym typeface="Calibri"/>
              </a:rPr>
              <a:t/>
            </a:r>
            <a:br>
              <a:rPr lang="en-US" sz="3500" b="1" i="0" u="none">
                <a:solidFill>
                  <a:srgbClr val="C00000"/>
                </a:solidFill>
                <a:latin typeface="Calibri"/>
                <a:ea typeface="Calibri"/>
                <a:cs typeface="Calibri"/>
                <a:sym typeface="Calibri"/>
              </a:rPr>
            </a:br>
            <a:r>
              <a:rPr lang="en-US" sz="3500" b="1" i="0" u="none">
                <a:solidFill>
                  <a:srgbClr val="C00000"/>
                </a:solidFill>
                <a:latin typeface="Calibri"/>
                <a:ea typeface="Calibri"/>
                <a:cs typeface="Calibri"/>
                <a:sym typeface="Calibri"/>
              </a:rPr>
              <a:t>Observation 2</a:t>
            </a:r>
            <a:r>
              <a:rPr lang="en-US" sz="3500" b="0" i="0" u="none">
                <a:solidFill>
                  <a:schemeClr val="dk1"/>
                </a:solidFill>
                <a:latin typeface="Calibri"/>
                <a:ea typeface="Calibri"/>
                <a:cs typeface="Calibri"/>
                <a:sym typeface="Calibri"/>
              </a:rPr>
              <a:t/>
            </a:r>
            <a:br>
              <a:rPr lang="en-US" sz="3500" b="0" i="0" u="none">
                <a:solidFill>
                  <a:schemeClr val="dk1"/>
                </a:solidFill>
                <a:latin typeface="Calibri"/>
                <a:ea typeface="Calibri"/>
                <a:cs typeface="Calibri"/>
                <a:sym typeface="Calibri"/>
              </a:rPr>
            </a:br>
            <a:endParaRPr/>
          </a:p>
        </p:txBody>
      </p:sp>
      <p:sp>
        <p:nvSpPr>
          <p:cNvPr id="337" name="Google Shape;337;p38"/>
          <p:cNvSpPr txBox="1">
            <a:spLocks noGrp="1"/>
          </p:cNvSpPr>
          <p:nvPr>
            <p:ph idx="1"/>
          </p:nvPr>
        </p:nvSpPr>
        <p:spPr>
          <a:xfrm>
            <a:off x="612837" y="1317082"/>
            <a:ext cx="6447501" cy="3233978"/>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560"/>
              </a:spcBef>
              <a:spcAft>
                <a:spcPts val="0"/>
              </a:spcAft>
              <a:buClr>
                <a:schemeClr val="dk1"/>
              </a:buClr>
              <a:buSzPts val="2800"/>
              <a:buFont typeface="Arial"/>
              <a:buChar char="•"/>
            </a:pPr>
            <a:r>
              <a:rPr lang="en-US" sz="2000" b="1" i="0" u="none" dirty="0" smtClean="0">
                <a:solidFill>
                  <a:schemeClr val="dk1"/>
                </a:solidFill>
                <a:latin typeface="Calibri"/>
                <a:ea typeface="Calibri"/>
                <a:cs typeface="Calibri"/>
                <a:sym typeface="Calibri"/>
              </a:rPr>
              <a:t>If </a:t>
            </a:r>
            <a:r>
              <a:rPr lang="en-US" sz="2000" b="1" i="0" u="none" dirty="0">
                <a:solidFill>
                  <a:schemeClr val="dk1"/>
                </a:solidFill>
                <a:latin typeface="Calibri"/>
                <a:ea typeface="Calibri"/>
                <a:cs typeface="Calibri"/>
                <a:sym typeface="Calibri"/>
              </a:rPr>
              <a:t>mode &lt; median &lt; mean then positively skewed distribution, </a:t>
            </a:r>
            <a:endParaRPr sz="2000" dirty="0"/>
          </a:p>
          <a:p>
            <a:pPr marL="303212" marR="0" lvl="0" indent="-303212" algn="l" rtl="0">
              <a:lnSpc>
                <a:spcPct val="100000"/>
              </a:lnSpc>
              <a:spcBef>
                <a:spcPts val="560"/>
              </a:spcBef>
              <a:spcAft>
                <a:spcPts val="0"/>
              </a:spcAft>
              <a:buClr>
                <a:schemeClr val="dk1"/>
              </a:buClr>
              <a:buSzPts val="2800"/>
              <a:buFont typeface="Arial"/>
              <a:buChar char="•"/>
            </a:pPr>
            <a:r>
              <a:rPr lang="en-US" sz="2000" b="1" i="0" u="none" dirty="0">
                <a:solidFill>
                  <a:schemeClr val="dk1"/>
                </a:solidFill>
                <a:latin typeface="Calibri"/>
                <a:ea typeface="Calibri"/>
                <a:cs typeface="Calibri"/>
                <a:sym typeface="Calibri"/>
              </a:rPr>
              <a:t>In a positively skewed distribution, there’s a cluster of lower scores and a spread out tail on the right.</a:t>
            </a:r>
            <a:endParaRPr sz="2000" dirty="0"/>
          </a:p>
          <a:p>
            <a:pPr marL="303212" marR="0" lvl="0" indent="-303212" algn="l" rtl="0">
              <a:lnSpc>
                <a:spcPct val="100000"/>
              </a:lnSpc>
              <a:spcBef>
                <a:spcPts val="560"/>
              </a:spcBef>
              <a:spcAft>
                <a:spcPts val="0"/>
              </a:spcAft>
              <a:buClr>
                <a:schemeClr val="dk1"/>
              </a:buClr>
              <a:buSzPts val="2800"/>
              <a:buFont typeface="Arial"/>
              <a:buChar char="•"/>
            </a:pPr>
            <a:r>
              <a:rPr lang="en-US" sz="2000" b="1" i="0" u="none" dirty="0">
                <a:solidFill>
                  <a:schemeClr val="dk1"/>
                </a:solidFill>
                <a:latin typeface="Calibri"/>
                <a:ea typeface="Calibri"/>
                <a:cs typeface="Calibri"/>
                <a:sym typeface="Calibri"/>
              </a:rPr>
              <a:t>It is Observed in histogram, distribution is skewed to the right, and the central tendency of dataset is on the lower end of possible scores.</a:t>
            </a:r>
            <a:endParaRPr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3"/>
          <p:cNvSpPr/>
          <p:nvPr/>
        </p:nvSpPr>
        <p:spPr>
          <a:xfrm rot="5400000" flipH="1">
            <a:off x="-446127" y="4595565"/>
            <a:ext cx="1574592" cy="689262"/>
          </a:xfrm>
          <a:prstGeom prst="triangle">
            <a:avLst>
              <a:gd name="adj" fmla="val 0"/>
            </a:avLst>
          </a:prstGeom>
          <a:solidFill>
            <a:srgbClr val="004C5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4" name="Google Shape;104;p3"/>
          <p:cNvSpPr/>
          <p:nvPr/>
        </p:nvSpPr>
        <p:spPr>
          <a:xfrm rot="-5400000" flipH="1">
            <a:off x="7943851" y="514350"/>
            <a:ext cx="1714499" cy="685801"/>
          </a:xfrm>
          <a:prstGeom prst="triangle">
            <a:avLst>
              <a:gd name="adj" fmla="val 0"/>
            </a:avLst>
          </a:prstGeom>
          <a:solidFill>
            <a:srgbClr val="C64E04"/>
          </a:solidFill>
          <a:ln>
            <a:noFill/>
          </a:ln>
        </p:spPr>
        <p:txBody>
          <a:bodyPr spcFirstLastPara="1" wrap="square" lIns="81025" tIns="40500" rIns="81025" bIns="40500" anchor="ctr" anchorCtr="0">
            <a:noAutofit/>
          </a:bodyPr>
          <a:lstStyle/>
          <a:p>
            <a:pPr marL="0" marR="0" lvl="0" indent="0" algn="ctr" rtl="0">
              <a:lnSpc>
                <a:spcPct val="100000"/>
              </a:lnSpc>
              <a:spcBef>
                <a:spcPts val="0"/>
              </a:spcBef>
              <a:spcAft>
                <a:spcPts val="0"/>
              </a:spcAft>
              <a:buClr>
                <a:schemeClr val="lt1"/>
              </a:buClr>
              <a:buSzPts val="1600"/>
              <a:buFont typeface="Arial"/>
              <a:buNone/>
            </a:pPr>
            <a:endParaRPr sz="1600" b="0" i="0" u="none" strike="noStrike" cap="none">
              <a:solidFill>
                <a:schemeClr val="lt1"/>
              </a:solidFill>
              <a:latin typeface="Calibri"/>
              <a:ea typeface="Calibri"/>
              <a:cs typeface="Calibri"/>
              <a:sym typeface="Calibri"/>
            </a:endParaRPr>
          </a:p>
        </p:txBody>
      </p:sp>
      <p:sp>
        <p:nvSpPr>
          <p:cNvPr id="106" name="Google Shape;106;p3"/>
          <p:cNvSpPr txBox="1">
            <a:spLocks noGrp="1"/>
          </p:cNvSpPr>
          <p:nvPr>
            <p:ph type="title"/>
          </p:nvPr>
        </p:nvSpPr>
        <p:spPr>
          <a:xfrm>
            <a:off x="457200" y="342900"/>
            <a:ext cx="8229600" cy="7239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2200"/>
              <a:buFont typeface="Arial"/>
              <a:buNone/>
            </a:pPr>
            <a:r>
              <a:rPr lang="en-US" sz="2200" b="1" i="0" u="none" dirty="0">
                <a:solidFill>
                  <a:srgbClr val="C00000"/>
                </a:solidFill>
                <a:latin typeface="Arial"/>
                <a:ea typeface="Arial"/>
                <a:cs typeface="Arial"/>
                <a:sym typeface="Arial"/>
              </a:rPr>
              <a:t>UNIT II:  Descriptive Statistics</a:t>
            </a:r>
            <a:r>
              <a:rPr lang="en-US" sz="2200" b="0" i="0" u="none" dirty="0">
                <a:solidFill>
                  <a:schemeClr val="dk1"/>
                </a:solidFill>
                <a:latin typeface="Arial"/>
                <a:ea typeface="Arial"/>
                <a:cs typeface="Arial"/>
                <a:sym typeface="Arial"/>
              </a:rPr>
              <a:t/>
            </a:r>
            <a:br>
              <a:rPr lang="en-US" sz="2200" b="0" i="0" u="none" dirty="0">
                <a:solidFill>
                  <a:schemeClr val="dk1"/>
                </a:solidFill>
                <a:latin typeface="Arial"/>
                <a:ea typeface="Arial"/>
                <a:cs typeface="Arial"/>
                <a:sym typeface="Arial"/>
              </a:rPr>
            </a:br>
            <a:endParaRPr dirty="0"/>
          </a:p>
        </p:txBody>
      </p:sp>
      <p:sp>
        <p:nvSpPr>
          <p:cNvPr id="107" name="Google Shape;107;p3"/>
          <p:cNvSpPr txBox="1">
            <a:spLocks noGrp="1"/>
          </p:cNvSpPr>
          <p:nvPr>
            <p:ph idx="1"/>
          </p:nvPr>
        </p:nvSpPr>
        <p:spPr>
          <a:xfrm>
            <a:off x="412750" y="1028700"/>
            <a:ext cx="8229600" cy="4191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Data representation, types of data- nominal, ordinal, interval and continuous.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Central tendency-calculating mean, mode, median, mean vs. median, variability, variance, standard deviation, Mean Absolute Deviation using sample dataset.</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Finding the percentile, inter-quartile range, Box Plot, Outlier, whisker</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Calculating correlation, covariance, causation.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Exploratory data analysis. </a:t>
            </a:r>
            <a:endParaRPr dirty="0"/>
          </a:p>
          <a:p>
            <a:pPr marL="303212" marR="0" lvl="0" indent="-303212" algn="l" rtl="0">
              <a:lnSpc>
                <a:spcPct val="10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Data preparation and preprocessing, Data visualization.</a:t>
            </a:r>
            <a:endParaRPr dirty="0"/>
          </a:p>
          <a:p>
            <a:pPr marL="303212" marR="0" lvl="0" indent="-303212" algn="l" rtl="0">
              <a:lnSpc>
                <a:spcPct val="100000"/>
              </a:lnSpc>
              <a:spcBef>
                <a:spcPts val="400"/>
              </a:spcBef>
              <a:spcAft>
                <a:spcPts val="0"/>
              </a:spcAft>
              <a:buClr>
                <a:schemeClr val="dk1"/>
              </a:buClr>
              <a:buSzPts val="2000"/>
              <a:buFont typeface="Arial"/>
              <a:buNone/>
            </a:pPr>
            <a:r>
              <a:rPr lang="en-US" sz="2000" b="0" i="0" u="none" dirty="0">
                <a:solidFill>
                  <a:schemeClr val="dk1"/>
                </a:solidFill>
                <a:latin typeface="Arial"/>
                <a:ea typeface="Arial"/>
                <a:cs typeface="Arial"/>
                <a:sym typeface="Arial"/>
              </a:rPr>
              <a:t> </a:t>
            </a:r>
            <a:endParaRPr dirty="0"/>
          </a:p>
          <a:p>
            <a:pPr marL="303213" marR="0" lvl="0" indent="-176213" algn="l" rtl="0">
              <a:spcBef>
                <a:spcPts val="400"/>
              </a:spcBef>
              <a:spcAft>
                <a:spcPts val="0"/>
              </a:spcAft>
              <a:buClr>
                <a:schemeClr val="dk1"/>
              </a:buClr>
              <a:buSzPts val="2000"/>
              <a:buFont typeface="Arial"/>
              <a:buNone/>
            </a:pPr>
            <a:endParaRPr sz="2000" b="0" i="0" u="none" dirty="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Example 3</a:t>
            </a:r>
            <a:endParaRPr/>
          </a:p>
        </p:txBody>
      </p:sp>
      <p:sp>
        <p:nvSpPr>
          <p:cNvPr id="343" name="Google Shape;343;p39"/>
          <p:cNvSpPr txBox="1">
            <a:spLocks noGrp="1"/>
          </p:cNvSpPr>
          <p:nvPr>
            <p:ph idx="1"/>
          </p:nvPr>
        </p:nvSpPr>
        <p:spPr>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import warnings</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warnings.filterwarnings('ignore')</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import numpy as np</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from scipy import stats</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Dataset1 = [1,2,2,3,3,3,4,4,4,4,5,5,5,5,5,6,6,6,6,6,6,7,7,7,7,7,7,7,8,8,8,8,8,8,8,8,9,9,9,9,9,10,10,10,11,11,12]</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x1=np.mean(Dataset1)</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print(" The Average of Dataset is:",x1)</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x2=np.median(Dataset1)</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print(" The middle value of Dataset is:",x2)</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x3 = stats.mode(Dataset1)</a:t>
            </a:r>
            <a:endParaRPr/>
          </a:p>
          <a:p>
            <a:pPr marL="303212" marR="0" lvl="0" indent="-303212" algn="l" rtl="0">
              <a:lnSpc>
                <a:spcPct val="80000"/>
              </a:lnSpc>
              <a:spcBef>
                <a:spcPts val="360"/>
              </a:spcBef>
              <a:spcAft>
                <a:spcPts val="0"/>
              </a:spcAft>
              <a:buClr>
                <a:schemeClr val="dk1"/>
              </a:buClr>
              <a:buSzPts val="1800"/>
              <a:buFont typeface="Arial"/>
              <a:buNone/>
            </a:pPr>
            <a:r>
              <a:rPr lang="en-US" sz="1800" b="0" i="0" u="none">
                <a:solidFill>
                  <a:schemeClr val="dk1"/>
                </a:solidFill>
                <a:latin typeface="Calibri"/>
                <a:ea typeface="Calibri"/>
                <a:cs typeface="Calibri"/>
                <a:sym typeface="Calibri"/>
              </a:rPr>
              <a:t>print(" Most frequently used value of Dataset is ",x3)</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40" descr="lst.jpg"/>
          <p:cNvPicPr preferRelativeResize="0">
            <a:picLocks noGrp="1"/>
          </p:cNvPicPr>
          <p:nvPr>
            <p:ph idx="1"/>
          </p:nvPr>
        </p:nvPicPr>
        <p:blipFill rotWithShape="1">
          <a:blip r:embed="rId3">
            <a:alphaModFix/>
          </a:blip>
          <a:srcRect/>
          <a:stretch/>
        </p:blipFill>
        <p:spPr>
          <a:xfrm>
            <a:off x="914400" y="876300"/>
            <a:ext cx="7124700" cy="23812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1"/>
          <p:cNvSpPr txBox="1">
            <a:spLocks noGrp="1"/>
          </p:cNvSpPr>
          <p:nvPr>
            <p:ph type="title"/>
          </p:nvPr>
        </p:nvSpPr>
        <p:spPr>
          <a:xfrm>
            <a:off x="762000" y="190500"/>
            <a:ext cx="6934200" cy="9525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00000"/>
              </a:buClr>
              <a:buSzPts val="3900"/>
              <a:buFont typeface="Calibri"/>
              <a:buNone/>
            </a:pPr>
            <a:r>
              <a:rPr lang="en-US" sz="3900" b="1" i="0" u="none">
                <a:solidFill>
                  <a:srgbClr val="C00000"/>
                </a:solidFill>
                <a:latin typeface="Calibri"/>
                <a:ea typeface="Calibri"/>
                <a:cs typeface="Calibri"/>
                <a:sym typeface="Calibri"/>
              </a:rPr>
              <a:t>Lets understand with a plot</a:t>
            </a:r>
            <a:endParaRPr/>
          </a:p>
        </p:txBody>
      </p:sp>
      <p:sp>
        <p:nvSpPr>
          <p:cNvPr id="354" name="Google Shape;354;p41"/>
          <p:cNvSpPr txBox="1">
            <a:spLocks noGrp="1"/>
          </p:cNvSpPr>
          <p:nvPr>
            <p:ph sz="half" idx="1"/>
          </p:nvPr>
        </p:nvSpPr>
        <p:spPr>
          <a:prstGeom prst="rect">
            <a:avLst/>
          </a:prstGeom>
          <a:noFill/>
          <a:ln>
            <a:noFill/>
          </a:ln>
        </p:spPr>
        <p:txBody>
          <a:bodyPr spcFirstLastPara="1" wrap="square" lIns="81025" tIns="40500" rIns="81025" bIns="40500" anchor="t" anchorCtr="0">
            <a:normAutofit lnSpcReduction="10000"/>
          </a:bodyPr>
          <a:lstStyle/>
          <a:p>
            <a:pPr marL="303212" marR="0" lvl="0" indent="-303212" algn="l" rtl="0">
              <a:lnSpc>
                <a:spcPct val="80000"/>
              </a:lnSpc>
              <a:spcBef>
                <a:spcPts val="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import numpy as np</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import matplotlib.pyplot as plt</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Dataset1 = [1,2,2,3,3,3,4,4,4,4,5,5,5,5,5,6,6,6,6,6,6,7,7,7,7,7,7,7,8,8,8,8,8,8,8,8,9,9,9,9,9,10,10,10,11,11,12]</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y=Dataset1</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plt.figure(figsize=(10, 4))</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plt1 = plt.hist(Dataset1,bins=64)</a:t>
            </a:r>
            <a:endParaRPr/>
          </a:p>
          <a:p>
            <a:pPr marL="303212" marR="0" lvl="0" indent="-303212" algn="l" rtl="0">
              <a:lnSpc>
                <a:spcPct val="80000"/>
              </a:lnSpc>
              <a:spcBef>
                <a:spcPts val="460"/>
              </a:spcBef>
              <a:spcAft>
                <a:spcPts val="0"/>
              </a:spcAft>
              <a:buClr>
                <a:srgbClr val="002060"/>
              </a:buClr>
              <a:buSzPts val="2300"/>
              <a:buFont typeface="Arial"/>
              <a:buNone/>
            </a:pPr>
            <a:r>
              <a:rPr lang="en-US" sz="2300" b="0" i="1" u="none">
                <a:solidFill>
                  <a:srgbClr val="002060"/>
                </a:solidFill>
                <a:latin typeface="Calibri"/>
                <a:ea typeface="Calibri"/>
                <a:cs typeface="Calibri"/>
                <a:sym typeface="Calibri"/>
              </a:rPr>
              <a:t>plt.show()</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2"/>
          <p:cNvSpPr txBox="1">
            <a:spLocks noGrp="1"/>
          </p:cNvSpPr>
          <p:nvPr>
            <p:ph idx="1"/>
          </p:nvPr>
        </p:nvSpPr>
        <p:spPr>
          <a:xfrm>
            <a:off x="457200" y="495300"/>
            <a:ext cx="6578438" cy="46101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rgbClr val="C00000"/>
              </a:buClr>
              <a:buSzPts val="3200"/>
              <a:buFont typeface="Arial"/>
              <a:buNone/>
            </a:pPr>
            <a:r>
              <a:rPr lang="en-US" sz="3200" b="1" i="0" u="none" dirty="0">
                <a:solidFill>
                  <a:srgbClr val="C00000"/>
                </a:solidFill>
                <a:latin typeface="Calibri"/>
                <a:ea typeface="Calibri"/>
                <a:cs typeface="Calibri"/>
                <a:sym typeface="Calibri"/>
              </a:rPr>
              <a:t>Observation 3</a:t>
            </a:r>
            <a:endParaRPr sz="3200" b="1" i="0" u="none" dirty="0">
              <a:solidFill>
                <a:schemeClr val="dk1"/>
              </a:solidFill>
              <a:latin typeface="Calibri"/>
              <a:ea typeface="Calibri"/>
              <a:cs typeface="Calibri"/>
              <a:sym typeface="Calibri"/>
            </a:endParaRPr>
          </a:p>
          <a:p>
            <a:pPr marL="303212" marR="0" lvl="0" indent="-303212" algn="just" rtl="0">
              <a:lnSpc>
                <a:spcPct val="100000"/>
              </a:lnSpc>
              <a:spcBef>
                <a:spcPts val="640"/>
              </a:spcBef>
              <a:spcAft>
                <a:spcPts val="0"/>
              </a:spcAft>
              <a:buClr>
                <a:schemeClr val="dk1"/>
              </a:buClr>
              <a:buSzPts val="3200"/>
              <a:buFont typeface="Arial"/>
              <a:buChar char="•"/>
            </a:pPr>
            <a:r>
              <a:rPr lang="en-US" sz="2000" b="1" i="0" u="none" dirty="0">
                <a:solidFill>
                  <a:schemeClr val="dk1"/>
                </a:solidFill>
                <a:latin typeface="Calibri"/>
                <a:ea typeface="Calibri"/>
                <a:cs typeface="Calibri"/>
                <a:sym typeface="Calibri"/>
              </a:rPr>
              <a:t>In a negatively skewed distribution, mean &lt; median &lt; mode.</a:t>
            </a:r>
            <a:endParaRPr sz="2000" dirty="0"/>
          </a:p>
          <a:p>
            <a:pPr marL="303212" marR="0" lvl="0" indent="-303212" algn="just" rtl="0">
              <a:lnSpc>
                <a:spcPct val="100000"/>
              </a:lnSpc>
              <a:spcBef>
                <a:spcPts val="640"/>
              </a:spcBef>
              <a:spcAft>
                <a:spcPts val="0"/>
              </a:spcAft>
              <a:buClr>
                <a:schemeClr val="dk1"/>
              </a:buClr>
              <a:buSzPts val="3200"/>
              <a:buFont typeface="Arial"/>
              <a:buChar char="•"/>
            </a:pPr>
            <a:r>
              <a:rPr lang="en-US" sz="2000" b="1" i="0" u="none" dirty="0">
                <a:solidFill>
                  <a:schemeClr val="dk1"/>
                </a:solidFill>
                <a:latin typeface="Calibri"/>
                <a:ea typeface="Calibri"/>
                <a:cs typeface="Calibri"/>
                <a:sym typeface="Calibri"/>
              </a:rPr>
              <a:t>In a negatively skewed distribution, there’s a cluster of higher scores and a spread out tail on the left.</a:t>
            </a:r>
            <a:endParaRPr sz="2000" dirty="0"/>
          </a:p>
          <a:p>
            <a:pPr marL="303212" marR="0" lvl="0" indent="-303212" algn="just" rtl="0">
              <a:lnSpc>
                <a:spcPct val="100000"/>
              </a:lnSpc>
              <a:spcBef>
                <a:spcPts val="640"/>
              </a:spcBef>
              <a:spcAft>
                <a:spcPts val="0"/>
              </a:spcAft>
              <a:buClr>
                <a:schemeClr val="dk1"/>
              </a:buClr>
              <a:buSzPts val="3200"/>
              <a:buFont typeface="Arial"/>
              <a:buChar char="•"/>
            </a:pPr>
            <a:r>
              <a:rPr lang="en-US" sz="2000" b="1" i="0" u="none" dirty="0">
                <a:solidFill>
                  <a:schemeClr val="dk1"/>
                </a:solidFill>
                <a:latin typeface="Calibri"/>
                <a:ea typeface="Calibri"/>
                <a:cs typeface="Calibri"/>
                <a:sym typeface="Calibri"/>
              </a:rPr>
              <a:t>In this histogram, distribution is skewed to the left, and the central tendency of dataset is towards the higher end of possible scores.</a:t>
            </a:r>
            <a:endParaRPr sz="20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3"/>
          <p:cNvSpPr txBox="1">
            <a:spLocks noGrp="1"/>
          </p:cNvSpPr>
          <p:nvPr>
            <p:ph type="title"/>
          </p:nvPr>
        </p:nvSpPr>
        <p:spPr>
          <a:xfrm>
            <a:off x="685800" y="228600"/>
            <a:ext cx="78486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
            </a:r>
            <a:br>
              <a:rPr lang="en-US" sz="2800" b="1" i="0" u="none">
                <a:solidFill>
                  <a:srgbClr val="C00000"/>
                </a:solidFill>
                <a:latin typeface="Calibri"/>
                <a:ea typeface="Calibri"/>
                <a:cs typeface="Calibri"/>
                <a:sym typeface="Calibri"/>
              </a:rPr>
            </a:br>
            <a:endParaRPr/>
          </a:p>
        </p:txBody>
      </p:sp>
      <p:sp>
        <p:nvSpPr>
          <p:cNvPr id="366" name="Google Shape;366;p43"/>
          <p:cNvSpPr txBox="1">
            <a:spLocks noGrp="1"/>
          </p:cNvSpPr>
          <p:nvPr>
            <p:ph idx="1"/>
          </p:nvPr>
        </p:nvSpPr>
        <p:spPr>
          <a:xfrm>
            <a:off x="457200" y="495300"/>
            <a:ext cx="8229600" cy="47625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rgbClr val="C00000"/>
              </a:buClr>
              <a:buSzPts val="2500"/>
              <a:buFont typeface="Arial"/>
              <a:buNone/>
            </a:pPr>
            <a:r>
              <a:rPr lang="en-US" sz="2500" b="1" i="0" u="none">
                <a:solidFill>
                  <a:srgbClr val="C00000"/>
                </a:solidFill>
                <a:latin typeface="Calibri"/>
                <a:ea typeface="Calibri"/>
                <a:cs typeface="Calibri"/>
                <a:sym typeface="Calibri"/>
              </a:rPr>
              <a:t> When should you use the mean, median or mode?</a:t>
            </a:r>
            <a:endParaRPr sz="2200" b="0" i="0" u="none">
              <a:solidFill>
                <a:schemeClr val="dk1"/>
              </a:solidFill>
              <a:latin typeface="Calibri"/>
              <a:ea typeface="Calibri"/>
              <a:cs typeface="Calibri"/>
              <a:sym typeface="Calibri"/>
            </a:endParaRPr>
          </a:p>
          <a:p>
            <a:pPr marL="303212" marR="0" lvl="0" indent="-303212" algn="l" rtl="0">
              <a:lnSpc>
                <a:spcPct val="8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For normally distributed data, all three measures of central tendency will give you the same answer so they can all be used but mean is the most widely used for normal distributed data.</a:t>
            </a:r>
            <a:endParaRPr/>
          </a:p>
          <a:p>
            <a:pPr marL="303212" marR="0" lvl="0" indent="-303212" algn="l" rtl="0">
              <a:lnSpc>
                <a:spcPct val="8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In skewed distributions, the median is the best measure because it is unaffected by extreme outliers or non-symmetric distributions of scores. The mean and mode can vary in skewed distributions.</a:t>
            </a:r>
            <a:endParaRPr/>
          </a:p>
          <a:p>
            <a:pPr marL="303212" marR="0" lvl="0" indent="-303212" algn="l" rtl="0">
              <a:lnSpc>
                <a:spcPct val="8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The mode can be used for any level of measurement, but it’s most meaningful for nominal and ordinal levels.</a:t>
            </a:r>
            <a:endParaRPr/>
          </a:p>
          <a:p>
            <a:pPr marL="303212" marR="0" lvl="0" indent="-303212" algn="l" rtl="0">
              <a:lnSpc>
                <a:spcPct val="8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The median can only be used on data that can be ordered – that is, from ordinal, interval and ratio levels of measurement.</a:t>
            </a:r>
            <a:endParaRPr/>
          </a:p>
          <a:p>
            <a:pPr marL="303212" marR="0" lvl="0" indent="-303212" algn="l" rtl="0">
              <a:lnSpc>
                <a:spcPct val="8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The mean can only be used on interval and ratio levels of measurement because it requires equal spacing between adjacent values or scores in the scale.</a:t>
            </a:r>
            <a:endParaRPr/>
          </a:p>
          <a:p>
            <a:pPr marL="303213" marR="0" lvl="0" indent="-163513" algn="l" rtl="0">
              <a:spcBef>
                <a:spcPts val="440"/>
              </a:spcBef>
              <a:spcAft>
                <a:spcPts val="0"/>
              </a:spcAft>
              <a:buClr>
                <a:schemeClr val="dk1"/>
              </a:buClr>
              <a:buSzPts val="2200"/>
              <a:buFont typeface="Arial"/>
              <a:buNone/>
            </a:pPr>
            <a:endParaRPr sz="22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animEffect transition="in" filter="fade">
                                      <p:cBhvr>
                                        <p:cTn id="7" dur="500"/>
                                        <p:tgtEl>
                                          <p:spTgt spid="3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6">
                                            <p:txEl>
                                              <p:pRg st="1" end="1"/>
                                            </p:txEl>
                                          </p:spTgt>
                                        </p:tgtEl>
                                        <p:attrNameLst>
                                          <p:attrName>style.visibility</p:attrName>
                                        </p:attrNameLst>
                                      </p:cBhvr>
                                      <p:to>
                                        <p:strVal val="visible"/>
                                      </p:to>
                                    </p:set>
                                    <p:animEffect transition="in" filter="fade">
                                      <p:cBhvr>
                                        <p:cTn id="12" dur="500"/>
                                        <p:tgtEl>
                                          <p:spTgt spid="3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6">
                                            <p:txEl>
                                              <p:pRg st="2" end="2"/>
                                            </p:txEl>
                                          </p:spTgt>
                                        </p:tgtEl>
                                        <p:attrNameLst>
                                          <p:attrName>style.visibility</p:attrName>
                                        </p:attrNameLst>
                                      </p:cBhvr>
                                      <p:to>
                                        <p:strVal val="visible"/>
                                      </p:to>
                                    </p:set>
                                    <p:animEffect transition="in" filter="fade">
                                      <p:cBhvr>
                                        <p:cTn id="17" dur="500"/>
                                        <p:tgtEl>
                                          <p:spTgt spid="3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6">
                                            <p:txEl>
                                              <p:pRg st="3" end="3"/>
                                            </p:txEl>
                                          </p:spTgt>
                                        </p:tgtEl>
                                        <p:attrNameLst>
                                          <p:attrName>style.visibility</p:attrName>
                                        </p:attrNameLst>
                                      </p:cBhvr>
                                      <p:to>
                                        <p:strVal val="visible"/>
                                      </p:to>
                                    </p:set>
                                    <p:animEffect transition="in" filter="fade">
                                      <p:cBhvr>
                                        <p:cTn id="22" dur="500"/>
                                        <p:tgtEl>
                                          <p:spTgt spid="3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6">
                                            <p:txEl>
                                              <p:pRg st="4" end="4"/>
                                            </p:txEl>
                                          </p:spTgt>
                                        </p:tgtEl>
                                        <p:attrNameLst>
                                          <p:attrName>style.visibility</p:attrName>
                                        </p:attrNameLst>
                                      </p:cBhvr>
                                      <p:to>
                                        <p:strVal val="visible"/>
                                      </p:to>
                                    </p:set>
                                    <p:animEffect transition="in" filter="fade">
                                      <p:cBhvr>
                                        <p:cTn id="27" dur="500"/>
                                        <p:tgtEl>
                                          <p:spTgt spid="36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6">
                                            <p:txEl>
                                              <p:pRg st="5" end="5"/>
                                            </p:txEl>
                                          </p:spTgt>
                                        </p:tgtEl>
                                        <p:attrNameLst>
                                          <p:attrName>style.visibility</p:attrName>
                                        </p:attrNameLst>
                                      </p:cBhvr>
                                      <p:to>
                                        <p:strVal val="visible"/>
                                      </p:to>
                                    </p:set>
                                    <p:animEffect transition="in" filter="fade">
                                      <p:cBhvr>
                                        <p:cTn id="32" dur="500"/>
                                        <p:tgtEl>
                                          <p:spTgt spid="36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66">
                                            <p:txEl>
                                              <p:pRg st="6" end="6"/>
                                            </p:txEl>
                                          </p:spTgt>
                                        </p:tgtEl>
                                        <p:attrNameLst>
                                          <p:attrName>style.visibility</p:attrName>
                                        </p:attrNameLst>
                                      </p:cBhvr>
                                      <p:to>
                                        <p:strVal val="visible"/>
                                      </p:to>
                                    </p:set>
                                    <p:animEffect transition="in" filter="fade">
                                      <p:cBhvr>
                                        <p:cTn id="37" dur="500"/>
                                        <p:tgtEl>
                                          <p:spTgt spid="36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44"/>
          <p:cNvPicPr preferRelativeResize="0">
            <a:picLocks noGrp="1"/>
          </p:cNvPicPr>
          <p:nvPr>
            <p:ph idx="1"/>
          </p:nvPr>
        </p:nvPicPr>
        <p:blipFill rotWithShape="1">
          <a:blip r:embed="rId3">
            <a:alphaModFix/>
          </a:blip>
          <a:stretch/>
        </p:blipFill>
        <p:spPr>
          <a:xfrm>
            <a:off x="595363" y="1281435"/>
            <a:ext cx="6446838" cy="282691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5"/>
          <p:cNvPicPr preferRelativeResize="0">
            <a:picLocks noGrp="1"/>
          </p:cNvPicPr>
          <p:nvPr>
            <p:ph sz="half" idx="1"/>
          </p:nvPr>
        </p:nvPicPr>
        <p:blipFill rotWithShape="1">
          <a:blip r:embed="rId3">
            <a:alphaModFix/>
          </a:blip>
          <a:srcRect/>
          <a:stretch/>
        </p:blipFill>
        <p:spPr>
          <a:xfrm>
            <a:off x="381000" y="571500"/>
            <a:ext cx="7924800" cy="434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6"/>
          <p:cNvSpPr txBox="1">
            <a:spLocks noGrp="1"/>
          </p:cNvSpPr>
          <p:nvPr>
            <p:ph type="title"/>
          </p:nvPr>
        </p:nvSpPr>
        <p:spPr>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 </a:t>
            </a:r>
            <a:br>
              <a:rPr lang="en-US" sz="3200" b="1" i="0" u="none">
                <a:solidFill>
                  <a:srgbClr val="C00000"/>
                </a:solidFill>
                <a:latin typeface="Calibri"/>
                <a:ea typeface="Calibri"/>
                <a:cs typeface="Calibri"/>
                <a:sym typeface="Calibri"/>
              </a:rPr>
            </a:br>
            <a:r>
              <a:rPr lang="en-US" sz="3200" b="1" i="0" u="none">
                <a:solidFill>
                  <a:srgbClr val="C00000"/>
                </a:solidFill>
                <a:latin typeface="Calibri"/>
                <a:ea typeface="Calibri"/>
                <a:cs typeface="Calibri"/>
                <a:sym typeface="Calibri"/>
              </a:rPr>
              <a:t>Variability/Dispersion</a:t>
            </a:r>
            <a:br>
              <a:rPr lang="en-US" sz="3200" b="1" i="0" u="none">
                <a:solidFill>
                  <a:srgbClr val="C00000"/>
                </a:solidFill>
                <a:latin typeface="Calibri"/>
                <a:ea typeface="Calibri"/>
                <a:cs typeface="Calibri"/>
                <a:sym typeface="Calibri"/>
              </a:rPr>
            </a:br>
            <a:endParaRPr/>
          </a:p>
        </p:txBody>
      </p:sp>
      <p:pic>
        <p:nvPicPr>
          <p:cNvPr id="382" name="Google Shape;382;p46"/>
          <p:cNvPicPr preferRelativeResize="0">
            <a:picLocks noGrp="1"/>
          </p:cNvPicPr>
          <p:nvPr>
            <p:ph sz="half" idx="1"/>
          </p:nvPr>
        </p:nvPicPr>
        <p:blipFill rotWithShape="1">
          <a:blip r:embed="rId3">
            <a:alphaModFix/>
          </a:blip>
          <a:srcRect/>
          <a:stretch/>
        </p:blipFill>
        <p:spPr>
          <a:xfrm>
            <a:off x="228600" y="1409700"/>
            <a:ext cx="3276600" cy="2895600"/>
          </a:xfrm>
          <a:prstGeom prst="rect">
            <a:avLst/>
          </a:prstGeom>
          <a:noFill/>
          <a:ln>
            <a:noFill/>
          </a:ln>
        </p:spPr>
      </p:pic>
      <p:sp>
        <p:nvSpPr>
          <p:cNvPr id="383" name="Google Shape;383;p46"/>
          <p:cNvSpPr txBox="1">
            <a:spLocks noGrp="1"/>
          </p:cNvSpPr>
          <p:nvPr>
            <p:ph sz="half" idx="2"/>
          </p:nvPr>
        </p:nvSpPr>
        <p:spPr>
          <a:xfrm>
            <a:off x="3657600" y="1333500"/>
            <a:ext cx="5029200" cy="37719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Variability </a:t>
            </a:r>
            <a:r>
              <a:rPr lang="en-US" sz="2000" b="0" i="0" u="none">
                <a:solidFill>
                  <a:schemeClr val="dk1"/>
                </a:solidFill>
                <a:latin typeface="Calibri"/>
                <a:ea typeface="Calibri"/>
                <a:cs typeface="Calibri"/>
                <a:sym typeface="Calibri"/>
              </a:rPr>
              <a:t>(also called spread or dispersion) refers to how a data of each attribute is spread out in a dataset.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four main ways to describe variability in a data set are:</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 range</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 Variance</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 Standard deviation.</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 Interquartile range</a:t>
            </a:r>
            <a:endParaRPr/>
          </a:p>
          <a:p>
            <a:pPr marL="303212" marR="0" lvl="0" indent="-303212"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xEl>
                                              <p:pRg st="0" end="0"/>
                                            </p:txEl>
                                          </p:spTgt>
                                        </p:tgtEl>
                                        <p:attrNameLst>
                                          <p:attrName>style.visibility</p:attrName>
                                        </p:attrNameLst>
                                      </p:cBhvr>
                                      <p:to>
                                        <p:strVal val="visible"/>
                                      </p:to>
                                    </p:set>
                                    <p:animEffect transition="in" filter="fade">
                                      <p:cBhvr>
                                        <p:cTn id="7" dur="500"/>
                                        <p:tgtEl>
                                          <p:spTgt spid="3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3">
                                            <p:txEl>
                                              <p:pRg st="1" end="1"/>
                                            </p:txEl>
                                          </p:spTgt>
                                        </p:tgtEl>
                                        <p:attrNameLst>
                                          <p:attrName>style.visibility</p:attrName>
                                        </p:attrNameLst>
                                      </p:cBhvr>
                                      <p:to>
                                        <p:strVal val="visible"/>
                                      </p:to>
                                    </p:set>
                                    <p:animEffect transition="in" filter="fade">
                                      <p:cBhvr>
                                        <p:cTn id="12" dur="500"/>
                                        <p:tgtEl>
                                          <p:spTgt spid="3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3">
                                            <p:txEl>
                                              <p:pRg st="2" end="2"/>
                                            </p:txEl>
                                          </p:spTgt>
                                        </p:tgtEl>
                                        <p:attrNameLst>
                                          <p:attrName>style.visibility</p:attrName>
                                        </p:attrNameLst>
                                      </p:cBhvr>
                                      <p:to>
                                        <p:strVal val="visible"/>
                                      </p:to>
                                    </p:set>
                                    <p:animEffect transition="in" filter="fade">
                                      <p:cBhvr>
                                        <p:cTn id="17" dur="500"/>
                                        <p:tgtEl>
                                          <p:spTgt spid="3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3">
                                            <p:txEl>
                                              <p:pRg st="3" end="3"/>
                                            </p:txEl>
                                          </p:spTgt>
                                        </p:tgtEl>
                                        <p:attrNameLst>
                                          <p:attrName>style.visibility</p:attrName>
                                        </p:attrNameLst>
                                      </p:cBhvr>
                                      <p:to>
                                        <p:strVal val="visible"/>
                                      </p:to>
                                    </p:set>
                                    <p:animEffect transition="in" filter="fade">
                                      <p:cBhvr>
                                        <p:cTn id="22" dur="500"/>
                                        <p:tgtEl>
                                          <p:spTgt spid="3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3">
                                            <p:txEl>
                                              <p:pRg st="4" end="4"/>
                                            </p:txEl>
                                          </p:spTgt>
                                        </p:tgtEl>
                                        <p:attrNameLst>
                                          <p:attrName>style.visibility</p:attrName>
                                        </p:attrNameLst>
                                      </p:cBhvr>
                                      <p:to>
                                        <p:strVal val="visible"/>
                                      </p:to>
                                    </p:set>
                                    <p:animEffect transition="in" filter="fade">
                                      <p:cBhvr>
                                        <p:cTn id="27" dur="500"/>
                                        <p:tgtEl>
                                          <p:spTgt spid="38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83">
                                            <p:txEl>
                                              <p:pRg st="5" end="5"/>
                                            </p:txEl>
                                          </p:spTgt>
                                        </p:tgtEl>
                                        <p:attrNameLst>
                                          <p:attrName>style.visibility</p:attrName>
                                        </p:attrNameLst>
                                      </p:cBhvr>
                                      <p:to>
                                        <p:strVal val="visible"/>
                                      </p:to>
                                    </p:set>
                                    <p:animEffect transition="in" filter="fade">
                                      <p:cBhvr>
                                        <p:cTn id="32" dur="500"/>
                                        <p:tgtEl>
                                          <p:spTgt spid="38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83">
                                            <p:txEl>
                                              <p:pRg st="6" end="6"/>
                                            </p:txEl>
                                          </p:spTgt>
                                        </p:tgtEl>
                                        <p:attrNameLst>
                                          <p:attrName>style.visibility</p:attrName>
                                        </p:attrNameLst>
                                      </p:cBhvr>
                                      <p:to>
                                        <p:strVal val="visible"/>
                                      </p:to>
                                    </p:set>
                                    <p:animEffect transition="in" filter="fade">
                                      <p:cBhvr>
                                        <p:cTn id="37" dur="500"/>
                                        <p:tgtEl>
                                          <p:spTgt spid="38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83">
                                            <p:txEl>
                                              <p:pRg st="7" end="7"/>
                                            </p:txEl>
                                          </p:spTgt>
                                        </p:tgtEl>
                                        <p:attrNameLst>
                                          <p:attrName>style.visibility</p:attrName>
                                        </p:attrNameLst>
                                      </p:cBhvr>
                                      <p:to>
                                        <p:strVal val="visible"/>
                                      </p:to>
                                    </p:set>
                                    <p:animEffect transition="in" filter="fade">
                                      <p:cBhvr>
                                        <p:cTn id="42" dur="500"/>
                                        <p:tgtEl>
                                          <p:spTgt spid="38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7"/>
          <p:cNvSpPr txBox="1">
            <a:spLocks noGrp="1"/>
          </p:cNvSpPr>
          <p:nvPr>
            <p:ph type="title"/>
          </p:nvPr>
        </p:nvSpPr>
        <p:spPr>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600"/>
              <a:buFont typeface="Calibri"/>
              <a:buNone/>
            </a:pPr>
            <a:r>
              <a:rPr lang="en-US" sz="3600" b="1" i="0" u="none">
                <a:solidFill>
                  <a:schemeClr val="dk1"/>
                </a:solidFill>
                <a:latin typeface="Calibri"/>
                <a:ea typeface="Calibri"/>
                <a:cs typeface="Calibri"/>
                <a:sym typeface="Calibri"/>
              </a:rPr>
              <a:t/>
            </a:r>
            <a:br>
              <a:rPr lang="en-US" sz="3600" b="1" i="0" u="none">
                <a:solidFill>
                  <a:schemeClr val="dk1"/>
                </a:solidFill>
                <a:latin typeface="Calibri"/>
                <a:ea typeface="Calibri"/>
                <a:cs typeface="Calibri"/>
                <a:sym typeface="Calibri"/>
              </a:rPr>
            </a:br>
            <a:r>
              <a:rPr lang="en-US" sz="3600" b="1" i="0" u="none">
                <a:solidFill>
                  <a:srgbClr val="C00000"/>
                </a:solidFill>
                <a:latin typeface="Calibri"/>
                <a:ea typeface="Calibri"/>
                <a:cs typeface="Calibri"/>
                <a:sym typeface="Calibri"/>
              </a:rPr>
              <a:t>Range</a:t>
            </a:r>
            <a:br>
              <a:rPr lang="en-US" sz="3600" b="1" i="0" u="none">
                <a:solidFill>
                  <a:srgbClr val="C00000"/>
                </a:solidFill>
                <a:latin typeface="Calibri"/>
                <a:ea typeface="Calibri"/>
                <a:cs typeface="Calibri"/>
                <a:sym typeface="Calibri"/>
              </a:rPr>
            </a:br>
            <a:endParaRPr/>
          </a:p>
        </p:txBody>
      </p:sp>
      <p:sp>
        <p:nvSpPr>
          <p:cNvPr id="389" name="Google Shape;389;p47"/>
          <p:cNvSpPr txBox="1">
            <a:spLocks noGrp="1"/>
          </p:cNvSpPr>
          <p:nvPr>
            <p:ph sz="half" idx="1"/>
          </p:nvPr>
        </p:nvSpPr>
        <p:spPr>
          <a:xfrm>
            <a:off x="3429000" y="1333500"/>
            <a:ext cx="52578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In statistics, the </a:t>
            </a:r>
            <a:r>
              <a:rPr lang="en-US" sz="2000" b="1" i="0" u="none">
                <a:solidFill>
                  <a:schemeClr val="dk1"/>
                </a:solidFill>
                <a:latin typeface="Calibri"/>
                <a:ea typeface="Calibri"/>
                <a:cs typeface="Calibri"/>
                <a:sym typeface="Calibri"/>
              </a:rPr>
              <a:t>range</a:t>
            </a:r>
            <a:r>
              <a:rPr lang="en-US" sz="2000" b="0" i="0" u="none">
                <a:solidFill>
                  <a:schemeClr val="dk1"/>
                </a:solidFill>
                <a:latin typeface="Calibri"/>
                <a:ea typeface="Calibri"/>
                <a:cs typeface="Calibri"/>
                <a:sym typeface="Calibri"/>
              </a:rPr>
              <a:t> is the spread of your data from the lowest to the highest value in the distribution.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It is a commonly used measure of </a:t>
            </a:r>
            <a:r>
              <a:rPr lang="en-US" sz="2000" b="0" i="0" u="sng">
                <a:solidFill>
                  <a:schemeClr val="dk1"/>
                </a:solidFill>
                <a:latin typeface="Calibri"/>
                <a:ea typeface="Calibri"/>
                <a:cs typeface="Calibri"/>
                <a:sym typeface="Calibri"/>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variability</a:t>
            </a:r>
            <a:r>
              <a:rPr lang="en-US" sz="2000" b="0" i="0" u="none">
                <a:solidFill>
                  <a:schemeClr val="dk1"/>
                </a:solidFill>
                <a:latin typeface="Calibri"/>
                <a:ea typeface="Calibri"/>
                <a:cs typeface="Calibri"/>
                <a:sym typeface="Calibri"/>
              </a:rPr>
              <a: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range is calculated by subtracting the lowest value from the highest value.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large range means high variability, a small range means low variability in a distribution.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For example, if the given data set is {2,5,8,10,3}, then the range will be 10 – 2 = 8. </a:t>
            </a:r>
            <a:endParaRPr/>
          </a:p>
        </p:txBody>
      </p:sp>
      <p:pic>
        <p:nvPicPr>
          <p:cNvPr id="390" name="Google Shape;390;p47"/>
          <p:cNvPicPr preferRelativeResize="0">
            <a:picLocks noGrp="1"/>
          </p:cNvPicPr>
          <p:nvPr>
            <p:ph sz="half" idx="2"/>
          </p:nvPr>
        </p:nvPicPr>
        <p:blipFill rotWithShape="1">
          <a:blip r:embed="rId4">
            <a:alphaModFix/>
          </a:blip>
          <a:srcRect/>
          <a:stretch/>
        </p:blipFill>
        <p:spPr>
          <a:xfrm>
            <a:off x="228600" y="2019300"/>
            <a:ext cx="2895600" cy="182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xEl>
                                              <p:pRg st="0" end="0"/>
                                            </p:txEl>
                                          </p:spTgt>
                                        </p:tgtEl>
                                        <p:attrNameLst>
                                          <p:attrName>style.visibility</p:attrName>
                                        </p:attrNameLst>
                                      </p:cBhvr>
                                      <p:to>
                                        <p:strVal val="visible"/>
                                      </p:to>
                                    </p:set>
                                    <p:animEffect transition="in" filter="fade">
                                      <p:cBhvr>
                                        <p:cTn id="7" dur="500"/>
                                        <p:tgtEl>
                                          <p:spTgt spid="3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9">
                                            <p:txEl>
                                              <p:pRg st="1" end="1"/>
                                            </p:txEl>
                                          </p:spTgt>
                                        </p:tgtEl>
                                        <p:attrNameLst>
                                          <p:attrName>style.visibility</p:attrName>
                                        </p:attrNameLst>
                                      </p:cBhvr>
                                      <p:to>
                                        <p:strVal val="visible"/>
                                      </p:to>
                                    </p:set>
                                    <p:animEffect transition="in" filter="fade">
                                      <p:cBhvr>
                                        <p:cTn id="12" dur="500"/>
                                        <p:tgtEl>
                                          <p:spTgt spid="3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89">
                                            <p:txEl>
                                              <p:pRg st="2" end="2"/>
                                            </p:txEl>
                                          </p:spTgt>
                                        </p:tgtEl>
                                        <p:attrNameLst>
                                          <p:attrName>style.visibility</p:attrName>
                                        </p:attrNameLst>
                                      </p:cBhvr>
                                      <p:to>
                                        <p:strVal val="visible"/>
                                      </p:to>
                                    </p:set>
                                    <p:animEffect transition="in" filter="fade">
                                      <p:cBhvr>
                                        <p:cTn id="17" dur="500"/>
                                        <p:tgtEl>
                                          <p:spTgt spid="3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9">
                                            <p:txEl>
                                              <p:pRg st="3" end="3"/>
                                            </p:txEl>
                                          </p:spTgt>
                                        </p:tgtEl>
                                        <p:attrNameLst>
                                          <p:attrName>style.visibility</p:attrName>
                                        </p:attrNameLst>
                                      </p:cBhvr>
                                      <p:to>
                                        <p:strVal val="visible"/>
                                      </p:to>
                                    </p:set>
                                    <p:animEffect transition="in" filter="fade">
                                      <p:cBhvr>
                                        <p:cTn id="22" dur="500"/>
                                        <p:tgtEl>
                                          <p:spTgt spid="3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9">
                                            <p:txEl>
                                              <p:pRg st="4" end="4"/>
                                            </p:txEl>
                                          </p:spTgt>
                                        </p:tgtEl>
                                        <p:attrNameLst>
                                          <p:attrName>style.visibility</p:attrName>
                                        </p:attrNameLst>
                                      </p:cBhvr>
                                      <p:to>
                                        <p:strVal val="visible"/>
                                      </p:to>
                                    </p:set>
                                    <p:animEffect transition="in" filter="fade">
                                      <p:cBhvr>
                                        <p:cTn id="27" dur="500"/>
                                        <p:tgtEl>
                                          <p:spTgt spid="38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48"/>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4000"/>
              <a:buFont typeface="Calibri"/>
              <a:buNone/>
            </a:pPr>
            <a:r>
              <a:rPr lang="en-US" sz="4000" b="1" i="0" u="none">
                <a:solidFill>
                  <a:srgbClr val="C00000"/>
                </a:solidFill>
                <a:latin typeface="Calibri"/>
                <a:ea typeface="Calibri"/>
                <a:cs typeface="Calibri"/>
                <a:sym typeface="Calibri"/>
              </a:rPr>
              <a:t>Variance</a:t>
            </a:r>
            <a:endParaRPr/>
          </a:p>
        </p:txBody>
      </p:sp>
      <p:sp>
        <p:nvSpPr>
          <p:cNvPr id="396" name="Google Shape;396;p48"/>
          <p:cNvSpPr txBox="1">
            <a:spLocks noGrp="1"/>
          </p:cNvSpPr>
          <p:nvPr>
            <p:ph sz="half" idx="1"/>
          </p:nvPr>
        </p:nvSpPr>
        <p:spPr>
          <a:xfrm>
            <a:off x="3581400" y="1333500"/>
            <a:ext cx="54102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Variance is a measure of how data points differ from the mean.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small variance indicates that the data points tend to be very close to the mean.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high variance indicates that the data points are very spread out from the mean.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Therefore, </a:t>
            </a:r>
            <a:r>
              <a:rPr lang="en-US" sz="2000" b="1" i="0" u="none">
                <a:solidFill>
                  <a:schemeClr val="dk1"/>
                </a:solidFill>
                <a:latin typeface="Calibri"/>
                <a:ea typeface="Calibri"/>
                <a:cs typeface="Calibri"/>
                <a:sym typeface="Calibri"/>
              </a:rPr>
              <a:t>it is called a measure of spread of data from mean.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 </a:t>
            </a:r>
            <a:r>
              <a:rPr lang="en-US" sz="2000" b="1" i="0" u="none">
                <a:solidFill>
                  <a:schemeClr val="dk1"/>
                </a:solidFill>
                <a:latin typeface="Calibri"/>
                <a:ea typeface="Calibri"/>
                <a:cs typeface="Calibri"/>
                <a:sym typeface="Calibri"/>
              </a:rPr>
              <a:t>Variance is the average of the squared distances from each point to the mean.</a:t>
            </a:r>
            <a:endParaRPr/>
          </a:p>
        </p:txBody>
      </p:sp>
      <p:pic>
        <p:nvPicPr>
          <p:cNvPr id="397" name="Google Shape;397;p48"/>
          <p:cNvPicPr preferRelativeResize="0">
            <a:picLocks noGrp="1"/>
          </p:cNvPicPr>
          <p:nvPr>
            <p:ph sz="half" idx="2"/>
          </p:nvPr>
        </p:nvPicPr>
        <p:blipFill rotWithShape="1">
          <a:blip r:embed="rId3">
            <a:alphaModFix/>
          </a:blip>
          <a:srcRect/>
          <a:stretch/>
        </p:blipFill>
        <p:spPr>
          <a:xfrm>
            <a:off x="228600" y="1562100"/>
            <a:ext cx="3429000" cy="2882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6">
                                            <p:txEl>
                                              <p:pRg st="0" end="0"/>
                                            </p:txEl>
                                          </p:spTgt>
                                        </p:tgtEl>
                                        <p:attrNameLst>
                                          <p:attrName>style.visibility</p:attrName>
                                        </p:attrNameLst>
                                      </p:cBhvr>
                                      <p:to>
                                        <p:strVal val="visible"/>
                                      </p:to>
                                    </p:set>
                                    <p:animEffect transition="in" filter="fade">
                                      <p:cBhvr>
                                        <p:cTn id="7" dur="500"/>
                                        <p:tgtEl>
                                          <p:spTgt spid="3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6">
                                            <p:txEl>
                                              <p:pRg st="1" end="1"/>
                                            </p:txEl>
                                          </p:spTgt>
                                        </p:tgtEl>
                                        <p:attrNameLst>
                                          <p:attrName>style.visibility</p:attrName>
                                        </p:attrNameLst>
                                      </p:cBhvr>
                                      <p:to>
                                        <p:strVal val="visible"/>
                                      </p:to>
                                    </p:set>
                                    <p:animEffect transition="in" filter="fade">
                                      <p:cBhvr>
                                        <p:cTn id="12" dur="500"/>
                                        <p:tgtEl>
                                          <p:spTgt spid="39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6">
                                            <p:txEl>
                                              <p:pRg st="2" end="2"/>
                                            </p:txEl>
                                          </p:spTgt>
                                        </p:tgtEl>
                                        <p:attrNameLst>
                                          <p:attrName>style.visibility</p:attrName>
                                        </p:attrNameLst>
                                      </p:cBhvr>
                                      <p:to>
                                        <p:strVal val="visible"/>
                                      </p:to>
                                    </p:set>
                                    <p:animEffect transition="in" filter="fade">
                                      <p:cBhvr>
                                        <p:cTn id="17" dur="500"/>
                                        <p:tgtEl>
                                          <p:spTgt spid="39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6">
                                            <p:txEl>
                                              <p:pRg st="3" end="3"/>
                                            </p:txEl>
                                          </p:spTgt>
                                        </p:tgtEl>
                                        <p:attrNameLst>
                                          <p:attrName>style.visibility</p:attrName>
                                        </p:attrNameLst>
                                      </p:cBhvr>
                                      <p:to>
                                        <p:strVal val="visible"/>
                                      </p:to>
                                    </p:set>
                                    <p:animEffect transition="in" filter="fade">
                                      <p:cBhvr>
                                        <p:cTn id="22" dur="500"/>
                                        <p:tgtEl>
                                          <p:spTgt spid="39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6">
                                            <p:txEl>
                                              <p:pRg st="4" end="4"/>
                                            </p:txEl>
                                          </p:spTgt>
                                        </p:tgtEl>
                                        <p:attrNameLst>
                                          <p:attrName>style.visibility</p:attrName>
                                        </p:attrNameLst>
                                      </p:cBhvr>
                                      <p:to>
                                        <p:strVal val="visible"/>
                                      </p:to>
                                    </p:set>
                                    <p:animEffect transition="in" filter="fade">
                                      <p:cBhvr>
                                        <p:cTn id="27" dur="500"/>
                                        <p:tgtEl>
                                          <p:spTgt spid="3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4"/>
          <p:cNvSpPr txBox="1">
            <a:spLocks noGrp="1"/>
          </p:cNvSpPr>
          <p:nvPr>
            <p:ph type="title"/>
          </p:nvPr>
        </p:nvSpPr>
        <p:spPr>
          <a:xfrm>
            <a:off x="533400" y="266700"/>
            <a:ext cx="8229600" cy="5715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FF0000"/>
              </a:buClr>
              <a:buSzPts val="4000"/>
              <a:buFont typeface="Calibri"/>
              <a:buNone/>
            </a:pPr>
            <a:r>
              <a:rPr lang="en-US" sz="4000" b="1" i="0" u="none">
                <a:solidFill>
                  <a:srgbClr val="FF0000"/>
                </a:solidFill>
                <a:latin typeface="Calibri"/>
                <a:ea typeface="Calibri"/>
                <a:cs typeface="Calibri"/>
                <a:sym typeface="Calibri"/>
              </a:rPr>
              <a:t/>
            </a:r>
            <a:br>
              <a:rPr lang="en-US" sz="4000" b="1" i="0" u="none">
                <a:solidFill>
                  <a:srgbClr val="FF0000"/>
                </a:solidFill>
                <a:latin typeface="Calibri"/>
                <a:ea typeface="Calibri"/>
                <a:cs typeface="Calibri"/>
                <a:sym typeface="Calibri"/>
              </a:rPr>
            </a:br>
            <a:r>
              <a:rPr lang="en-US" sz="4000" b="1" i="0" u="none">
                <a:solidFill>
                  <a:srgbClr val="FF0000"/>
                </a:solidFill>
                <a:latin typeface="Calibri"/>
                <a:ea typeface="Calibri"/>
                <a:cs typeface="Calibri"/>
                <a:sym typeface="Calibri"/>
              </a:rPr>
              <a:t/>
            </a:r>
            <a:br>
              <a:rPr lang="en-US" sz="4000" b="1" i="0" u="none">
                <a:solidFill>
                  <a:srgbClr val="FF0000"/>
                </a:solidFill>
                <a:latin typeface="Calibri"/>
                <a:ea typeface="Calibri"/>
                <a:cs typeface="Calibri"/>
                <a:sym typeface="Calibri"/>
              </a:rPr>
            </a:br>
            <a:r>
              <a:rPr lang="en-US" sz="4000" b="1" i="0" u="none">
                <a:solidFill>
                  <a:srgbClr val="FF0000"/>
                </a:solidFill>
                <a:latin typeface="Calibri"/>
                <a:ea typeface="Calibri"/>
                <a:cs typeface="Calibri"/>
                <a:sym typeface="Calibri"/>
              </a:rPr>
              <a:t>What is Data? </a:t>
            </a:r>
            <a:r>
              <a:rPr lang="en-US" sz="4000" b="0" i="0" u="none">
                <a:solidFill>
                  <a:srgbClr val="FF0000"/>
                </a:solidFill>
                <a:latin typeface="Calibri"/>
                <a:ea typeface="Calibri"/>
                <a:cs typeface="Calibri"/>
                <a:sym typeface="Calibri"/>
              </a:rPr>
              <a:t/>
            </a:r>
            <a:br>
              <a:rPr lang="en-US" sz="4000" b="0" i="0" u="none">
                <a:solidFill>
                  <a:srgbClr val="FF0000"/>
                </a:solidFill>
                <a:latin typeface="Calibri"/>
                <a:ea typeface="Calibri"/>
                <a:cs typeface="Calibri"/>
                <a:sym typeface="Calibri"/>
              </a:rPr>
            </a:br>
            <a:r>
              <a:rPr lang="en-US" sz="3900" b="1" i="0" u="none">
                <a:solidFill>
                  <a:schemeClr val="dk1"/>
                </a:solidFill>
                <a:latin typeface="Calibri"/>
                <a:ea typeface="Calibri"/>
                <a:cs typeface="Calibri"/>
                <a:sym typeface="Calibri"/>
              </a:rPr>
              <a:t/>
            </a:r>
            <a:br>
              <a:rPr lang="en-US" sz="3900" b="1" i="0" u="none">
                <a:solidFill>
                  <a:schemeClr val="dk1"/>
                </a:solidFill>
                <a:latin typeface="Calibri"/>
                <a:ea typeface="Calibri"/>
                <a:cs typeface="Calibri"/>
                <a:sym typeface="Calibri"/>
              </a:rPr>
            </a:br>
            <a:endParaRPr/>
          </a:p>
        </p:txBody>
      </p:sp>
      <p:sp>
        <p:nvSpPr>
          <p:cNvPr id="113" name="Google Shape;113;p4"/>
          <p:cNvSpPr txBox="1">
            <a:spLocks noGrp="1"/>
          </p:cNvSpPr>
          <p:nvPr>
            <p:ph idx="1"/>
          </p:nvPr>
        </p:nvSpPr>
        <p:spPr>
          <a:xfrm>
            <a:off x="457200" y="876300"/>
            <a:ext cx="5943600" cy="48387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Data </a:t>
            </a:r>
            <a:r>
              <a:rPr lang="en-US" sz="2000" b="0" i="0" u="none">
                <a:solidFill>
                  <a:schemeClr val="dk1"/>
                </a:solidFill>
                <a:latin typeface="Calibri"/>
                <a:ea typeface="Calibri"/>
                <a:cs typeface="Calibri"/>
                <a:sym typeface="Calibri"/>
              </a:rPr>
              <a:t>refers to raw, unprocessed facts, figures, and statistics collected from various sources, which can be analyzed to gain insights and make decisions.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Data is the most important part of Machine Learning, Without data it is impossible to  train any model and all modern research and automation will go in vain.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Data</a:t>
            </a:r>
            <a:r>
              <a:rPr lang="en-US" sz="2000" b="1" i="0" u="none">
                <a:solidFill>
                  <a:schemeClr val="dk1"/>
                </a:solidFill>
                <a:latin typeface="Calibri"/>
                <a:ea typeface="Calibri"/>
                <a:cs typeface="Calibri"/>
                <a:sym typeface="Calibri"/>
              </a:rPr>
              <a:t> </a:t>
            </a:r>
            <a:r>
              <a:rPr lang="en-US" sz="2000" b="0" i="0" u="none">
                <a:solidFill>
                  <a:schemeClr val="dk1"/>
                </a:solidFill>
                <a:latin typeface="Calibri"/>
                <a:ea typeface="Calibri"/>
                <a:cs typeface="Calibri"/>
                <a:sym typeface="Calibri"/>
              </a:rPr>
              <a:t>can be any  value, text, sound, or picture i.e., structured or unstructured data(raw data).</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Each row of a data set is called a record.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Each dataset will have multiple attributes, each of which gives information on a specific characteristic.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Attributes can also be termed as feature, variable, dimension, parameter or a field.</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114" name="Google Shape;114;p4"/>
          <p:cNvPicPr preferRelativeResize="0"/>
          <p:nvPr/>
        </p:nvPicPr>
        <p:blipFill rotWithShape="1">
          <a:blip r:embed="rId3">
            <a:alphaModFix/>
          </a:blip>
          <a:srcRect/>
          <a:stretch/>
        </p:blipFill>
        <p:spPr>
          <a:xfrm>
            <a:off x="6553200" y="2933700"/>
            <a:ext cx="2590800" cy="2670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3">
                                            <p:txEl>
                                              <p:pRg st="0" end="0"/>
                                            </p:txEl>
                                          </p:spTgt>
                                        </p:tgtEl>
                                        <p:attrNameLst>
                                          <p:attrName>style.visibility</p:attrName>
                                        </p:attrNameLst>
                                      </p:cBhvr>
                                      <p:to>
                                        <p:strVal val="visible"/>
                                      </p:to>
                                    </p:set>
                                    <p:anim calcmode="lin" valueType="num">
                                      <p:cBhvr additive="base">
                                        <p:cTn id="7" dur="500"/>
                                        <p:tgtEl>
                                          <p:spTgt spid="1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3">
                                            <p:txEl>
                                              <p:pRg st="1" end="1"/>
                                            </p:txEl>
                                          </p:spTgt>
                                        </p:tgtEl>
                                        <p:attrNameLst>
                                          <p:attrName>style.visibility</p:attrName>
                                        </p:attrNameLst>
                                      </p:cBhvr>
                                      <p:to>
                                        <p:strVal val="visible"/>
                                      </p:to>
                                    </p:set>
                                    <p:anim calcmode="lin" valueType="num">
                                      <p:cBhvr additive="base">
                                        <p:cTn id="12" dur="500"/>
                                        <p:tgtEl>
                                          <p:spTgt spid="1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3">
                                            <p:txEl>
                                              <p:pRg st="2" end="2"/>
                                            </p:txEl>
                                          </p:spTgt>
                                        </p:tgtEl>
                                        <p:attrNameLst>
                                          <p:attrName>style.visibility</p:attrName>
                                        </p:attrNameLst>
                                      </p:cBhvr>
                                      <p:to>
                                        <p:strVal val="visible"/>
                                      </p:to>
                                    </p:set>
                                    <p:anim calcmode="lin" valueType="num">
                                      <p:cBhvr additive="base">
                                        <p:cTn id="17" dur="500"/>
                                        <p:tgtEl>
                                          <p:spTgt spid="1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13">
                                            <p:txEl>
                                              <p:pRg st="3" end="3"/>
                                            </p:txEl>
                                          </p:spTgt>
                                        </p:tgtEl>
                                        <p:attrNameLst>
                                          <p:attrName>style.visibility</p:attrName>
                                        </p:attrNameLst>
                                      </p:cBhvr>
                                      <p:to>
                                        <p:strVal val="visible"/>
                                      </p:to>
                                    </p:set>
                                    <p:anim calcmode="lin" valueType="num">
                                      <p:cBhvr additive="base">
                                        <p:cTn id="22" dur="500"/>
                                        <p:tgtEl>
                                          <p:spTgt spid="1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3">
                                            <p:txEl>
                                              <p:pRg st="4" end="4"/>
                                            </p:txEl>
                                          </p:spTgt>
                                        </p:tgtEl>
                                        <p:attrNameLst>
                                          <p:attrName>style.visibility</p:attrName>
                                        </p:attrNameLst>
                                      </p:cBhvr>
                                      <p:to>
                                        <p:strVal val="visible"/>
                                      </p:to>
                                    </p:set>
                                    <p:anim calcmode="lin" valueType="num">
                                      <p:cBhvr additive="base">
                                        <p:cTn id="27" dur="500"/>
                                        <p:tgtEl>
                                          <p:spTgt spid="1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13">
                                            <p:txEl>
                                              <p:pRg st="5" end="5"/>
                                            </p:txEl>
                                          </p:spTgt>
                                        </p:tgtEl>
                                        <p:attrNameLst>
                                          <p:attrName>style.visibility</p:attrName>
                                        </p:attrNameLst>
                                      </p:cBhvr>
                                      <p:to>
                                        <p:strVal val="visible"/>
                                      </p:to>
                                    </p:set>
                                    <p:anim calcmode="lin" valueType="num">
                                      <p:cBhvr additive="base">
                                        <p:cTn id="32" dur="500"/>
                                        <p:tgtEl>
                                          <p:spTgt spid="1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13">
                                            <p:txEl>
                                              <p:pRg st="6" end="6"/>
                                            </p:txEl>
                                          </p:spTgt>
                                        </p:tgtEl>
                                        <p:attrNameLst>
                                          <p:attrName>style.visibility</p:attrName>
                                        </p:attrNameLst>
                                      </p:cBhvr>
                                      <p:to>
                                        <p:strVal val="visible"/>
                                      </p:to>
                                    </p:set>
                                    <p:anim calcmode="lin" valueType="num">
                                      <p:cBhvr additive="base">
                                        <p:cTn id="37" dur="500"/>
                                        <p:tgtEl>
                                          <p:spTgt spid="1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49"/>
          <p:cNvSpPr txBox="1">
            <a:spLocks noGrp="1"/>
          </p:cNvSpPr>
          <p:nvPr>
            <p:ph type="title"/>
          </p:nvPr>
        </p:nvSpPr>
        <p:spPr>
          <a:xfrm>
            <a:off x="457200" y="342900"/>
            <a:ext cx="8229600" cy="7620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
            </a:r>
            <a:br>
              <a:rPr lang="en-US" sz="3500" b="1" i="0" u="none">
                <a:solidFill>
                  <a:schemeClr val="dk1"/>
                </a:solidFill>
                <a:latin typeface="Calibri"/>
                <a:ea typeface="Calibri"/>
                <a:cs typeface="Calibri"/>
                <a:sym typeface="Calibri"/>
              </a:rPr>
            </a:br>
            <a:r>
              <a:rPr lang="en-US" sz="3500" b="1" i="0" u="none">
                <a:solidFill>
                  <a:srgbClr val="C00000"/>
                </a:solidFill>
                <a:latin typeface="Calibri"/>
                <a:ea typeface="Calibri"/>
                <a:cs typeface="Calibri"/>
                <a:sym typeface="Calibri"/>
              </a:rPr>
              <a:t>Variance</a:t>
            </a:r>
            <a:br>
              <a:rPr lang="en-US" sz="3500" b="1" i="0" u="none">
                <a:solidFill>
                  <a:srgbClr val="C00000"/>
                </a:solidFill>
                <a:latin typeface="Calibri"/>
                <a:ea typeface="Calibri"/>
                <a:cs typeface="Calibri"/>
                <a:sym typeface="Calibri"/>
              </a:rPr>
            </a:br>
            <a:endParaRPr/>
          </a:p>
        </p:txBody>
      </p:sp>
      <p:sp>
        <p:nvSpPr>
          <p:cNvPr id="403" name="Google Shape;403;p49"/>
          <p:cNvSpPr txBox="1">
            <a:spLocks noGrp="1"/>
          </p:cNvSpPr>
          <p:nvPr>
            <p:ph idx="1"/>
          </p:nvPr>
        </p:nvSpPr>
        <p:spPr>
          <a:xfrm>
            <a:off x="609600" y="1257300"/>
            <a:ext cx="8077200" cy="36576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1900"/>
              <a:buFont typeface="Arial"/>
              <a:buChar char="•"/>
            </a:pPr>
            <a:r>
              <a:rPr lang="en-US" sz="1900" b="0" i="0" u="none" dirty="0">
                <a:solidFill>
                  <a:schemeClr val="dk1"/>
                </a:solidFill>
                <a:latin typeface="Calibri"/>
                <a:ea typeface="Calibri"/>
                <a:cs typeface="Calibri"/>
                <a:sym typeface="Calibri"/>
              </a:rPr>
              <a:t>Variance is the </a:t>
            </a:r>
            <a:r>
              <a:rPr lang="en-US" sz="1900" b="1" i="0" u="none" dirty="0">
                <a:solidFill>
                  <a:srgbClr val="FF0000"/>
                </a:solidFill>
                <a:latin typeface="Calibri"/>
                <a:ea typeface="Calibri"/>
                <a:cs typeface="Calibri"/>
                <a:sym typeface="Calibri"/>
              </a:rPr>
              <a:t>sum of squares of differences between all numbers and means( µ). </a:t>
            </a:r>
            <a:r>
              <a:rPr lang="en-US" sz="1900" b="0" i="0" u="none" dirty="0">
                <a:solidFill>
                  <a:schemeClr val="dk1"/>
                </a:solidFill>
                <a:latin typeface="Calibri"/>
                <a:ea typeface="Calibri"/>
                <a:cs typeface="Calibri"/>
                <a:sym typeface="Calibri"/>
              </a:rPr>
              <a:t>The mathematical formula for variance is as follows</a:t>
            </a:r>
            <a:endParaRPr dirty="0"/>
          </a:p>
          <a:p>
            <a:pPr marL="303212" marR="0" lvl="0" indent="-182561" algn="l" rtl="0">
              <a:lnSpc>
                <a:spcPct val="80000"/>
              </a:lnSpc>
              <a:spcBef>
                <a:spcPts val="380"/>
              </a:spcBef>
              <a:spcAft>
                <a:spcPts val="0"/>
              </a:spcAft>
              <a:buClr>
                <a:schemeClr val="dk1"/>
              </a:buClr>
              <a:buSzPts val="1900"/>
              <a:buFont typeface="Arial"/>
              <a:buNone/>
            </a:pPr>
            <a:endParaRPr sz="1900" b="0" i="0" u="none" dirty="0">
              <a:solidFill>
                <a:schemeClr val="dk1"/>
              </a:solidFill>
              <a:latin typeface="Calibri"/>
              <a:ea typeface="Calibri"/>
              <a:cs typeface="Calibri"/>
              <a:sym typeface="Calibri"/>
            </a:endParaRPr>
          </a:p>
          <a:p>
            <a:pPr marL="303212" marR="0" lvl="0" indent="-182561" algn="l" rtl="0">
              <a:lnSpc>
                <a:spcPct val="80000"/>
              </a:lnSpc>
              <a:spcBef>
                <a:spcPts val="380"/>
              </a:spcBef>
              <a:spcAft>
                <a:spcPts val="0"/>
              </a:spcAft>
              <a:buClr>
                <a:schemeClr val="dk1"/>
              </a:buClr>
              <a:buSzPts val="1900"/>
              <a:buFont typeface="Arial"/>
              <a:buNone/>
            </a:pPr>
            <a:endParaRPr sz="1900" b="0" i="0" u="none" dirty="0">
              <a:solidFill>
                <a:schemeClr val="dk1"/>
              </a:solidFill>
              <a:latin typeface="Calibri"/>
              <a:ea typeface="Calibri"/>
              <a:cs typeface="Calibri"/>
              <a:sym typeface="Calibri"/>
            </a:endParaRPr>
          </a:p>
          <a:p>
            <a:pPr marL="303212" marR="0" lvl="0" indent="-303212" algn="l" rtl="0">
              <a:lnSpc>
                <a:spcPct val="80000"/>
              </a:lnSpc>
              <a:spcBef>
                <a:spcPts val="380"/>
              </a:spcBef>
              <a:spcAft>
                <a:spcPts val="0"/>
              </a:spcAft>
              <a:buClr>
                <a:schemeClr val="dk1"/>
              </a:buClr>
              <a:buSzPts val="1900"/>
              <a:buFont typeface="Arial"/>
              <a:buNone/>
            </a:pPr>
            <a:r>
              <a:rPr lang="en-US" sz="1900" b="0" i="0" u="none" dirty="0">
                <a:solidFill>
                  <a:schemeClr val="dk1"/>
                </a:solidFill>
                <a:latin typeface="Calibri"/>
                <a:ea typeface="Calibri"/>
                <a:cs typeface="Calibri"/>
                <a:sym typeface="Calibri"/>
              </a:rPr>
              <a:t>                              </a:t>
            </a:r>
            <a:endParaRPr dirty="0"/>
          </a:p>
          <a:p>
            <a:pPr marL="303212" marR="0" lvl="0" indent="-303212" algn="l" rtl="0">
              <a:lnSpc>
                <a:spcPct val="80000"/>
              </a:lnSpc>
              <a:spcBef>
                <a:spcPts val="520"/>
              </a:spcBef>
              <a:spcAft>
                <a:spcPts val="0"/>
              </a:spcAft>
              <a:buClr>
                <a:schemeClr val="dk1"/>
              </a:buClr>
              <a:buSzPts val="1900"/>
              <a:buFont typeface="Arial"/>
              <a:buNone/>
            </a:pPr>
            <a:r>
              <a:rPr lang="en-US" sz="1900" b="0" i="0" u="none" dirty="0">
                <a:solidFill>
                  <a:schemeClr val="dk1"/>
                </a:solidFill>
                <a:latin typeface="Calibri"/>
                <a:ea typeface="Calibri"/>
                <a:cs typeface="Calibri"/>
                <a:sym typeface="Calibri"/>
              </a:rPr>
              <a:t>                               where:  </a:t>
            </a:r>
            <a:r>
              <a:rPr lang="en-US" sz="2600" b="1" i="1" u="none" dirty="0">
                <a:solidFill>
                  <a:schemeClr val="dk1"/>
                </a:solidFill>
                <a:latin typeface="Meddon"/>
                <a:ea typeface="Meddon"/>
                <a:cs typeface="Meddon"/>
                <a:sym typeface="Meddon"/>
              </a:rPr>
              <a:t>x</a:t>
            </a:r>
            <a:r>
              <a:rPr lang="en-US" sz="1100" b="1" i="1" u="none" dirty="0">
                <a:solidFill>
                  <a:schemeClr val="dk1"/>
                </a:solidFill>
                <a:latin typeface="Calibri"/>
                <a:ea typeface="Calibri"/>
                <a:cs typeface="Calibri"/>
                <a:sym typeface="Calibri"/>
              </a:rPr>
              <a:t>i = Each Sample</a:t>
            </a:r>
            <a:endParaRPr dirty="0"/>
          </a:p>
          <a:p>
            <a:pPr marL="303212" marR="0" lvl="0" indent="-303212" algn="l" rtl="0">
              <a:lnSpc>
                <a:spcPct val="80000"/>
              </a:lnSpc>
              <a:spcBef>
                <a:spcPts val="340"/>
              </a:spcBef>
              <a:spcAft>
                <a:spcPts val="0"/>
              </a:spcAft>
              <a:buClr>
                <a:schemeClr val="dk1"/>
              </a:buClr>
              <a:buSzPts val="1100"/>
              <a:buFont typeface="Arial"/>
              <a:buNone/>
            </a:pPr>
            <a:r>
              <a:rPr lang="en-US" sz="1100" b="1" i="1" u="none" dirty="0">
                <a:solidFill>
                  <a:schemeClr val="dk1"/>
                </a:solidFill>
                <a:latin typeface="Calibri"/>
                <a:ea typeface="Calibri"/>
                <a:cs typeface="Calibri"/>
                <a:sym typeface="Calibri"/>
              </a:rPr>
              <a:t>			                         </a:t>
            </a:r>
            <a:r>
              <a:rPr lang="en-US" sz="1700" b="1" i="1" u="none" dirty="0">
                <a:solidFill>
                  <a:schemeClr val="dk1"/>
                </a:solidFill>
                <a:latin typeface="Calibri"/>
                <a:ea typeface="Calibri"/>
                <a:cs typeface="Calibri"/>
                <a:sym typeface="Calibri"/>
              </a:rPr>
              <a:t> </a:t>
            </a:r>
            <a:r>
              <a:rPr lang="en-US" sz="1700" b="1" i="0" u="none" dirty="0">
                <a:solidFill>
                  <a:schemeClr val="dk1"/>
                </a:solidFill>
                <a:latin typeface="Calibri"/>
                <a:ea typeface="Calibri"/>
                <a:cs typeface="Calibri"/>
                <a:sym typeface="Calibri"/>
              </a:rPr>
              <a:t>µ </a:t>
            </a:r>
            <a:r>
              <a:rPr lang="en-US" sz="1600" b="0" i="0" u="none" dirty="0">
                <a:solidFill>
                  <a:schemeClr val="dk1"/>
                </a:solidFill>
                <a:latin typeface="Calibri"/>
                <a:ea typeface="Calibri"/>
                <a:cs typeface="Calibri"/>
                <a:sym typeface="Calibri"/>
              </a:rPr>
              <a:t>= Mean</a:t>
            </a:r>
            <a:endParaRPr dirty="0"/>
          </a:p>
          <a:p>
            <a:pPr marL="303212" marR="0" lvl="0" indent="-303212" algn="l" rtl="0">
              <a:lnSpc>
                <a:spcPct val="80000"/>
              </a:lnSpc>
              <a:spcBef>
                <a:spcPts val="320"/>
              </a:spcBef>
              <a:spcAft>
                <a:spcPts val="0"/>
              </a:spcAft>
              <a:buClr>
                <a:schemeClr val="dk1"/>
              </a:buClr>
              <a:buSzPts val="1600"/>
              <a:buFont typeface="Arial"/>
              <a:buNone/>
            </a:pPr>
            <a:r>
              <a:rPr lang="en-US" sz="1600" b="0" i="0" u="none" dirty="0">
                <a:solidFill>
                  <a:schemeClr val="dk1"/>
                </a:solidFill>
                <a:latin typeface="Calibri"/>
                <a:ea typeface="Calibri"/>
                <a:cs typeface="Calibri"/>
                <a:sym typeface="Calibri"/>
              </a:rPr>
              <a:t>                                                            n= total number of samples</a:t>
            </a:r>
            <a:r>
              <a:rPr lang="en-US" sz="1100" b="1" i="1" u="none" dirty="0">
                <a:solidFill>
                  <a:schemeClr val="dk1"/>
                </a:solidFill>
                <a:latin typeface="Calibri"/>
                <a:ea typeface="Calibri"/>
                <a:cs typeface="Calibri"/>
                <a:sym typeface="Calibri"/>
              </a:rPr>
              <a:t>                                                        </a:t>
            </a:r>
            <a:endParaRPr dirty="0"/>
          </a:p>
          <a:p>
            <a:pPr marL="303212" marR="0" lvl="0" indent="-303212" algn="l" rtl="0">
              <a:lnSpc>
                <a:spcPct val="80000"/>
              </a:lnSpc>
              <a:spcBef>
                <a:spcPts val="380"/>
              </a:spcBef>
              <a:spcAft>
                <a:spcPts val="0"/>
              </a:spcAft>
              <a:buClr>
                <a:schemeClr val="dk1"/>
              </a:buClr>
              <a:buSzPts val="1900"/>
              <a:buFont typeface="Arial"/>
              <a:buNone/>
            </a:pPr>
            <a:r>
              <a:rPr lang="en-US" sz="1900" b="0" i="0" u="none" dirty="0">
                <a:solidFill>
                  <a:schemeClr val="dk1"/>
                </a:solidFill>
                <a:latin typeface="Calibri"/>
                <a:ea typeface="Calibri"/>
                <a:cs typeface="Calibri"/>
                <a:sym typeface="Calibri"/>
              </a:rPr>
              <a:t>                                          </a:t>
            </a:r>
            <a:endParaRPr dirty="0"/>
          </a:p>
          <a:p>
            <a:pPr marL="303212" marR="0" lvl="0" indent="-182561" algn="l" rtl="0">
              <a:lnSpc>
                <a:spcPct val="80000"/>
              </a:lnSpc>
              <a:spcBef>
                <a:spcPts val="380"/>
              </a:spcBef>
              <a:spcAft>
                <a:spcPts val="0"/>
              </a:spcAft>
              <a:buClr>
                <a:schemeClr val="dk1"/>
              </a:buClr>
              <a:buSzPts val="1900"/>
              <a:buFont typeface="Arial"/>
              <a:buNone/>
            </a:pPr>
            <a:endParaRPr sz="1900" b="0" i="0" u="none" dirty="0">
              <a:solidFill>
                <a:schemeClr val="dk1"/>
              </a:solidFill>
              <a:latin typeface="Calibri"/>
              <a:ea typeface="Calibri"/>
              <a:cs typeface="Calibri"/>
              <a:sym typeface="Calibri"/>
            </a:endParaRPr>
          </a:p>
          <a:p>
            <a:pPr marL="303212" marR="0" lvl="0" indent="-303212" algn="l" rtl="0">
              <a:lnSpc>
                <a:spcPct val="80000"/>
              </a:lnSpc>
              <a:spcBef>
                <a:spcPts val="380"/>
              </a:spcBef>
              <a:spcAft>
                <a:spcPts val="0"/>
              </a:spcAft>
              <a:buClr>
                <a:schemeClr val="dk1"/>
              </a:buClr>
              <a:buSzPts val="1900"/>
              <a:buFont typeface="Arial"/>
              <a:buChar char="•"/>
            </a:pPr>
            <a:r>
              <a:rPr lang="en-US" sz="1900" b="0" i="0" u="none" dirty="0">
                <a:solidFill>
                  <a:schemeClr val="dk1"/>
                </a:solidFill>
                <a:latin typeface="Calibri"/>
                <a:ea typeface="Calibri"/>
                <a:cs typeface="Calibri"/>
                <a:sym typeface="Calibri"/>
              </a:rPr>
              <a:t>Variance is a simple measure of dispersion. Variance measures how far each number in the dataset is from the mean.</a:t>
            </a:r>
            <a:endParaRPr dirty="0"/>
          </a:p>
        </p:txBody>
      </p:sp>
      <p:pic>
        <p:nvPicPr>
          <p:cNvPr id="404" name="Google Shape;404;p49" descr="variance formula"/>
          <p:cNvPicPr preferRelativeResize="0"/>
          <p:nvPr/>
        </p:nvPicPr>
        <p:blipFill rotWithShape="1">
          <a:blip r:embed="rId3">
            <a:alphaModFix/>
          </a:blip>
          <a:srcRect/>
          <a:stretch/>
        </p:blipFill>
        <p:spPr>
          <a:xfrm>
            <a:off x="2819400" y="2019300"/>
            <a:ext cx="3292475" cy="66833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xEl>
                                              <p:pRg st="0" end="0"/>
                                            </p:txEl>
                                          </p:spTgt>
                                        </p:tgtEl>
                                        <p:attrNameLst>
                                          <p:attrName>style.visibility</p:attrName>
                                        </p:attrNameLst>
                                      </p:cBhvr>
                                      <p:to>
                                        <p:strVal val="visible"/>
                                      </p:to>
                                    </p:set>
                                    <p:animEffect transition="in" filter="fade">
                                      <p:cBhvr>
                                        <p:cTn id="7" dur="500"/>
                                        <p:tgtEl>
                                          <p:spTgt spid="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3">
                                            <p:txEl>
                                              <p:pRg st="1" end="1"/>
                                            </p:txEl>
                                          </p:spTgt>
                                        </p:tgtEl>
                                        <p:attrNameLst>
                                          <p:attrName>style.visibility</p:attrName>
                                        </p:attrNameLst>
                                      </p:cBhvr>
                                      <p:to>
                                        <p:strVal val="visible"/>
                                      </p:to>
                                    </p:set>
                                    <p:animEffect transition="in" filter="fade">
                                      <p:cBhvr>
                                        <p:cTn id="12" dur="500"/>
                                        <p:tgtEl>
                                          <p:spTgt spid="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3">
                                            <p:txEl>
                                              <p:pRg st="2" end="2"/>
                                            </p:txEl>
                                          </p:spTgt>
                                        </p:tgtEl>
                                        <p:attrNameLst>
                                          <p:attrName>style.visibility</p:attrName>
                                        </p:attrNameLst>
                                      </p:cBhvr>
                                      <p:to>
                                        <p:strVal val="visible"/>
                                      </p:to>
                                    </p:set>
                                    <p:animEffect transition="in" filter="fade">
                                      <p:cBhvr>
                                        <p:cTn id="17" dur="500"/>
                                        <p:tgtEl>
                                          <p:spTgt spid="4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3">
                                            <p:txEl>
                                              <p:pRg st="3" end="3"/>
                                            </p:txEl>
                                          </p:spTgt>
                                        </p:tgtEl>
                                        <p:attrNameLst>
                                          <p:attrName>style.visibility</p:attrName>
                                        </p:attrNameLst>
                                      </p:cBhvr>
                                      <p:to>
                                        <p:strVal val="visible"/>
                                      </p:to>
                                    </p:set>
                                    <p:animEffect transition="in" filter="fade">
                                      <p:cBhvr>
                                        <p:cTn id="22" dur="500"/>
                                        <p:tgtEl>
                                          <p:spTgt spid="4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3">
                                            <p:txEl>
                                              <p:pRg st="4" end="4"/>
                                            </p:txEl>
                                          </p:spTgt>
                                        </p:tgtEl>
                                        <p:attrNameLst>
                                          <p:attrName>style.visibility</p:attrName>
                                        </p:attrNameLst>
                                      </p:cBhvr>
                                      <p:to>
                                        <p:strVal val="visible"/>
                                      </p:to>
                                    </p:set>
                                    <p:animEffect transition="in" filter="fade">
                                      <p:cBhvr>
                                        <p:cTn id="27" dur="500"/>
                                        <p:tgtEl>
                                          <p:spTgt spid="4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3">
                                            <p:txEl>
                                              <p:pRg st="5" end="5"/>
                                            </p:txEl>
                                          </p:spTgt>
                                        </p:tgtEl>
                                        <p:attrNameLst>
                                          <p:attrName>style.visibility</p:attrName>
                                        </p:attrNameLst>
                                      </p:cBhvr>
                                      <p:to>
                                        <p:strVal val="visible"/>
                                      </p:to>
                                    </p:set>
                                    <p:animEffect transition="in" filter="fade">
                                      <p:cBhvr>
                                        <p:cTn id="32" dur="500"/>
                                        <p:tgtEl>
                                          <p:spTgt spid="40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03">
                                            <p:txEl>
                                              <p:pRg st="6" end="6"/>
                                            </p:txEl>
                                          </p:spTgt>
                                        </p:tgtEl>
                                        <p:attrNameLst>
                                          <p:attrName>style.visibility</p:attrName>
                                        </p:attrNameLst>
                                      </p:cBhvr>
                                      <p:to>
                                        <p:strVal val="visible"/>
                                      </p:to>
                                    </p:set>
                                    <p:animEffect transition="in" filter="fade">
                                      <p:cBhvr>
                                        <p:cTn id="37" dur="500"/>
                                        <p:tgtEl>
                                          <p:spTgt spid="40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03">
                                            <p:txEl>
                                              <p:pRg st="7" end="7"/>
                                            </p:txEl>
                                          </p:spTgt>
                                        </p:tgtEl>
                                        <p:attrNameLst>
                                          <p:attrName>style.visibility</p:attrName>
                                        </p:attrNameLst>
                                      </p:cBhvr>
                                      <p:to>
                                        <p:strVal val="visible"/>
                                      </p:to>
                                    </p:set>
                                    <p:animEffect transition="in" filter="fade">
                                      <p:cBhvr>
                                        <p:cTn id="42" dur="500"/>
                                        <p:tgtEl>
                                          <p:spTgt spid="40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03">
                                            <p:txEl>
                                              <p:pRg st="8" end="8"/>
                                            </p:txEl>
                                          </p:spTgt>
                                        </p:tgtEl>
                                        <p:attrNameLst>
                                          <p:attrName>style.visibility</p:attrName>
                                        </p:attrNameLst>
                                      </p:cBhvr>
                                      <p:to>
                                        <p:strVal val="visible"/>
                                      </p:to>
                                    </p:set>
                                    <p:animEffect transition="in" filter="fade">
                                      <p:cBhvr>
                                        <p:cTn id="47" dur="500"/>
                                        <p:tgtEl>
                                          <p:spTgt spid="40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03">
                                            <p:txEl>
                                              <p:pRg st="9" end="9"/>
                                            </p:txEl>
                                          </p:spTgt>
                                        </p:tgtEl>
                                        <p:attrNameLst>
                                          <p:attrName>style.visibility</p:attrName>
                                        </p:attrNameLst>
                                      </p:cBhvr>
                                      <p:to>
                                        <p:strVal val="visible"/>
                                      </p:to>
                                    </p:set>
                                    <p:animEffect transition="in" filter="fade">
                                      <p:cBhvr>
                                        <p:cTn id="52" dur="500"/>
                                        <p:tgtEl>
                                          <p:spTgt spid="4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0"/>
          <p:cNvSpPr txBox="1">
            <a:spLocks noGrp="1"/>
          </p:cNvSpPr>
          <p:nvPr>
            <p:ph type="title"/>
          </p:nvPr>
        </p:nvSpPr>
        <p:spPr>
          <a:xfrm>
            <a:off x="838200" y="419100"/>
            <a:ext cx="6477000" cy="342900"/>
          </a:xfrm>
          <a:prstGeom prst="rect">
            <a:avLst/>
          </a:prstGeom>
          <a:noFill/>
          <a:ln>
            <a:noFill/>
          </a:ln>
        </p:spPr>
        <p:txBody>
          <a:bodyPr spcFirstLastPara="1" wrap="square" lIns="81025" tIns="40500" rIns="81025" bIns="40500" anchor="ctr" anchorCtr="0">
            <a:normAutofit fontScale="90000"/>
          </a:bodyPr>
          <a:lstStyle/>
          <a:p>
            <a:pPr marL="0" lvl="0" indent="0" algn="l"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Example:</a:t>
            </a:r>
            <a:endParaRPr/>
          </a:p>
        </p:txBody>
      </p:sp>
      <p:pic>
        <p:nvPicPr>
          <p:cNvPr id="410" name="Google Shape;410;p50"/>
          <p:cNvPicPr preferRelativeResize="0"/>
          <p:nvPr/>
        </p:nvPicPr>
        <p:blipFill rotWithShape="1">
          <a:blip r:embed="rId3">
            <a:alphaModFix/>
          </a:blip>
          <a:srcRect/>
          <a:stretch/>
        </p:blipFill>
        <p:spPr>
          <a:xfrm>
            <a:off x="609600" y="1028700"/>
            <a:ext cx="7527925" cy="41116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990600" y="228600"/>
            <a:ext cx="7467600" cy="6477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2500"/>
              <a:buFont typeface="Arial"/>
              <a:buNone/>
            </a:pPr>
            <a:r>
              <a:rPr lang="en-US" sz="2500" b="1" i="0" u="none">
                <a:solidFill>
                  <a:schemeClr val="dk1"/>
                </a:solidFill>
                <a:latin typeface="Arial"/>
                <a:ea typeface="Arial"/>
                <a:cs typeface="Arial"/>
                <a:sym typeface="Arial"/>
              </a:rPr>
              <a:t/>
            </a:r>
            <a:br>
              <a:rPr lang="en-US" sz="2500" b="1" i="0" u="none">
                <a:solidFill>
                  <a:schemeClr val="dk1"/>
                </a:solidFill>
                <a:latin typeface="Arial"/>
                <a:ea typeface="Arial"/>
                <a:cs typeface="Arial"/>
                <a:sym typeface="Arial"/>
              </a:rPr>
            </a:br>
            <a:r>
              <a:rPr lang="en-US" sz="2500" b="1" i="0" u="none">
                <a:solidFill>
                  <a:srgbClr val="C00000"/>
                </a:solidFill>
                <a:latin typeface="Arial"/>
                <a:ea typeface="Arial"/>
                <a:cs typeface="Arial"/>
                <a:sym typeface="Arial"/>
              </a:rPr>
              <a:t>Standard Deviation</a:t>
            </a:r>
            <a:r>
              <a:rPr lang="en-US" sz="2500" b="1" i="0" u="none">
                <a:solidFill>
                  <a:schemeClr val="dk1"/>
                </a:solidFill>
                <a:latin typeface="Arial"/>
                <a:ea typeface="Arial"/>
                <a:cs typeface="Arial"/>
                <a:sym typeface="Arial"/>
              </a:rPr>
              <a:t/>
            </a:r>
            <a:br>
              <a:rPr lang="en-US" sz="2500" b="1" i="0" u="none">
                <a:solidFill>
                  <a:schemeClr val="dk1"/>
                </a:solidFill>
                <a:latin typeface="Arial"/>
                <a:ea typeface="Arial"/>
                <a:cs typeface="Arial"/>
                <a:sym typeface="Arial"/>
              </a:rPr>
            </a:br>
            <a:endParaRPr/>
          </a:p>
        </p:txBody>
      </p:sp>
      <p:sp>
        <p:nvSpPr>
          <p:cNvPr id="416" name="Google Shape;416;p51"/>
          <p:cNvSpPr txBox="1">
            <a:spLocks noGrp="1"/>
          </p:cNvSpPr>
          <p:nvPr>
            <p:ph idx="1"/>
          </p:nvPr>
        </p:nvSpPr>
        <p:spPr>
          <a:xfrm>
            <a:off x="457200" y="952500"/>
            <a:ext cx="8229600" cy="12192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Standard deviation is a squared root of the variance to get original values.</a:t>
            </a:r>
            <a:r>
              <a:rPr lang="en-US" sz="2000" b="1" i="0" u="none">
                <a:solidFill>
                  <a:schemeClr val="dk1"/>
                </a:solidFill>
                <a:latin typeface="Calibri"/>
                <a:ea typeface="Calibri"/>
                <a:cs typeface="Calibri"/>
                <a:sym typeface="Calibri"/>
              </a:rPr>
              <a: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small standard deviation means data are clustered around </a:t>
            </a:r>
            <a:r>
              <a:rPr lang="en-US" sz="2000" b="1" i="0" u="none">
                <a:solidFill>
                  <a:schemeClr val="dk1"/>
                </a:solidFill>
                <a:latin typeface="Calibri"/>
                <a:ea typeface="Calibri"/>
                <a:cs typeface="Calibri"/>
                <a:sym typeface="Calibri"/>
              </a:rPr>
              <a:t>the mean</a:t>
            </a:r>
            <a:r>
              <a:rPr lang="en-US" sz="2000" b="0" i="0" u="none">
                <a:solidFill>
                  <a:schemeClr val="dk1"/>
                </a:solidFill>
                <a:latin typeface="Calibri"/>
                <a:ea typeface="Calibri"/>
                <a:cs typeface="Calibri"/>
                <a:sym typeface="Calibri"/>
              </a:rPr>
              <a:t>, and high standard deviation indicates data are more spread out.</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417" name="Google Shape;417;p51" descr="Variability in Statistics: Definition, Examples - Statistics How To"/>
          <p:cNvPicPr preferRelativeResize="0"/>
          <p:nvPr/>
        </p:nvPicPr>
        <p:blipFill rotWithShape="1">
          <a:blip r:embed="rId3">
            <a:alphaModFix/>
          </a:blip>
          <a:srcRect/>
          <a:stretch/>
        </p:blipFill>
        <p:spPr>
          <a:xfrm>
            <a:off x="685800" y="2171700"/>
            <a:ext cx="7696200" cy="3097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xEl>
                                              <p:pRg st="0" end="0"/>
                                            </p:txEl>
                                          </p:spTgt>
                                        </p:tgtEl>
                                        <p:attrNameLst>
                                          <p:attrName>style.visibility</p:attrName>
                                        </p:attrNameLst>
                                      </p:cBhvr>
                                      <p:to>
                                        <p:strVal val="visible"/>
                                      </p:to>
                                    </p:set>
                                    <p:animEffect transition="in" filter="fade">
                                      <p:cBhvr>
                                        <p:cTn id="7" dur="500"/>
                                        <p:tgtEl>
                                          <p:spTgt spid="4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6">
                                            <p:txEl>
                                              <p:pRg st="1" end="1"/>
                                            </p:txEl>
                                          </p:spTgt>
                                        </p:tgtEl>
                                        <p:attrNameLst>
                                          <p:attrName>style.visibility</p:attrName>
                                        </p:attrNameLst>
                                      </p:cBhvr>
                                      <p:to>
                                        <p:strVal val="visible"/>
                                      </p:to>
                                    </p:set>
                                    <p:animEffect transition="in" filter="fade">
                                      <p:cBhvr>
                                        <p:cTn id="12" dur="500"/>
                                        <p:tgtEl>
                                          <p:spTgt spid="4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6">
                                            <p:txEl>
                                              <p:pRg st="2" end="2"/>
                                            </p:txEl>
                                          </p:spTgt>
                                        </p:tgtEl>
                                        <p:attrNameLst>
                                          <p:attrName>style.visibility</p:attrName>
                                        </p:attrNameLst>
                                      </p:cBhvr>
                                      <p:to>
                                        <p:strVal val="visible"/>
                                      </p:to>
                                    </p:set>
                                    <p:animEffect transition="in" filter="fade">
                                      <p:cBhvr>
                                        <p:cTn id="17" dur="500"/>
                                        <p:tgtEl>
                                          <p:spTgt spid="4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pic>
        <p:nvPicPr>
          <p:cNvPr id="422" name="Google Shape;422;p52" descr="SD"/>
          <p:cNvPicPr preferRelativeResize="0"/>
          <p:nvPr/>
        </p:nvPicPr>
        <p:blipFill rotWithShape="1">
          <a:blip r:embed="rId3">
            <a:alphaModFix/>
          </a:blip>
          <a:srcRect/>
          <a:stretch/>
        </p:blipFill>
        <p:spPr>
          <a:xfrm>
            <a:off x="253434" y="1298069"/>
            <a:ext cx="6680200" cy="30480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8" name="Google Shape;428;p53"/>
          <p:cNvSpPr txBox="1">
            <a:spLocks noGrp="1"/>
          </p:cNvSpPr>
          <p:nvPr>
            <p:ph type="title"/>
          </p:nvPr>
        </p:nvSpPr>
        <p:spPr>
          <a:xfrm>
            <a:off x="762000" y="342900"/>
            <a:ext cx="7696200" cy="8001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rgbClr val="C64E04"/>
              </a:buClr>
              <a:buSzPts val="2400"/>
              <a:buFont typeface="Calibri"/>
              <a:buNone/>
            </a:pPr>
            <a:r>
              <a:rPr lang="en-US" sz="2400" b="1" i="0" u="none">
                <a:solidFill>
                  <a:srgbClr val="C64E04"/>
                </a:solidFill>
                <a:latin typeface="Calibri"/>
                <a:ea typeface="Calibri"/>
                <a:cs typeface="Calibri"/>
                <a:sym typeface="Calibri"/>
              </a:rPr>
              <a:t>Finding measures of Variability on simple Data</a:t>
            </a:r>
            <a:endParaRPr/>
          </a:p>
        </p:txBody>
      </p:sp>
      <p:pic>
        <p:nvPicPr>
          <p:cNvPr id="427" name="Google Shape;427;p53"/>
          <p:cNvPicPr preferRelativeResize="0">
            <a:picLocks noGrp="1"/>
          </p:cNvPicPr>
          <p:nvPr>
            <p:ph idx="1"/>
          </p:nvPr>
        </p:nvPicPr>
        <p:blipFill rotWithShape="1">
          <a:blip r:embed="rId3">
            <a:alphaModFix/>
          </a:blip>
          <a:srcRect/>
          <a:stretch/>
        </p:blipFill>
        <p:spPr>
          <a:xfrm>
            <a:off x="685800" y="1409700"/>
            <a:ext cx="7696200" cy="3657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54"/>
          <p:cNvSpPr txBox="1">
            <a:spLocks noGrp="1"/>
          </p:cNvSpPr>
          <p:nvPr>
            <p:ph type="title"/>
          </p:nvPr>
        </p:nvSpPr>
        <p:spPr>
          <a:prstGeom prst="rect">
            <a:avLst/>
          </a:prstGeom>
          <a:noFill/>
          <a:ln>
            <a:noFill/>
          </a:ln>
        </p:spPr>
        <p:txBody>
          <a:bodyPr spcFirstLastPara="1" wrap="square" lIns="81025" tIns="40500" rIns="81025" bIns="40500" anchor="ctr" anchorCtr="0">
            <a:norm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Interquartile Range</a:t>
            </a:r>
            <a:endParaRPr/>
          </a:p>
        </p:txBody>
      </p:sp>
      <p:sp>
        <p:nvSpPr>
          <p:cNvPr id="434" name="Google Shape;434;p54"/>
          <p:cNvSpPr txBox="1">
            <a:spLocks noGrp="1"/>
          </p:cNvSpPr>
          <p:nvPr>
            <p:ph idx="1"/>
          </p:nvPr>
        </p:nvSpPr>
        <p:spPr>
          <a:xfrm>
            <a:off x="457200" y="1104900"/>
            <a:ext cx="8229600" cy="4114800"/>
          </a:xfrm>
          <a:prstGeom prst="rect">
            <a:avLst/>
          </a:prstGeom>
          <a:noFill/>
          <a:ln>
            <a:noFill/>
          </a:ln>
        </p:spPr>
        <p:txBody>
          <a:bodyPr spcFirstLastPara="1" wrap="square" lIns="81025" tIns="40500" rIns="81025" bIns="40500" anchor="t" anchorCtr="0">
            <a:noAutofit/>
          </a:bodyPr>
          <a:lstStyle/>
          <a:p>
            <a:pPr marL="303212" marR="0" lvl="0" indent="-176211" algn="l" rtl="0">
              <a:lnSpc>
                <a:spcPct val="100000"/>
              </a:lnSpc>
              <a:spcBef>
                <a:spcPts val="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Interquartile Range, (IQR) is a property that is used to measure variability.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IQR divides a dataset into quartiles. These quartiles store data after the data gets sorted in ascending order and split into 4 equal parts. The first, second, and third quartiles are called Q1, Q2, and Q3. These quartiles are the values that separate the 4 equal parts.</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435" name="Google Shape;435;p54"/>
          <p:cNvPicPr preferRelativeResize="0"/>
          <p:nvPr/>
        </p:nvPicPr>
        <p:blipFill rotWithShape="1">
          <a:blip r:embed="rId3">
            <a:alphaModFix/>
          </a:blip>
          <a:srcRect/>
          <a:stretch/>
        </p:blipFill>
        <p:spPr>
          <a:xfrm>
            <a:off x="1864360" y="2994660"/>
            <a:ext cx="4953000" cy="1990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5"/>
          <p:cNvSpPr txBox="1">
            <a:spLocks noGrp="1"/>
          </p:cNvSpPr>
          <p:nvPr>
            <p:ph idx="1"/>
          </p:nvPr>
        </p:nvSpPr>
        <p:spPr>
          <a:xfrm>
            <a:off x="508001" y="1074051"/>
            <a:ext cx="6447501" cy="3233978"/>
          </a:xfrm>
          <a:prstGeom prst="rect">
            <a:avLst/>
          </a:prstGeom>
          <a:noFill/>
          <a:ln>
            <a:noFill/>
          </a:ln>
        </p:spPr>
        <p:txBody>
          <a:bodyPr spcFirstLastPara="1" wrap="square" lIns="81025" tIns="40500" rIns="81025" bIns="40500" anchor="t" anchorCtr="0">
            <a:normAutofit fontScale="92500" lnSpcReduction="20000"/>
          </a:bodyPr>
          <a:lstStyle/>
          <a:p>
            <a:pPr marL="303212" marR="0" lvl="0" indent="-303212" algn="l" rtl="0">
              <a:lnSpc>
                <a:spcPct val="80000"/>
              </a:lnSpc>
              <a:spcBef>
                <a:spcPts val="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The following is the percentile distribution of the data amongst Q1, Q2, and Q3-</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25</a:t>
            </a:r>
            <a:r>
              <a:rPr lang="en-US" sz="2000" b="0" i="0" u="none" baseline="30000" dirty="0">
                <a:solidFill>
                  <a:schemeClr val="dk1"/>
                </a:solidFill>
                <a:latin typeface="Calibri"/>
                <a:ea typeface="Calibri"/>
                <a:cs typeface="Calibri"/>
                <a:sym typeface="Calibri"/>
              </a:rPr>
              <a:t>th</a:t>
            </a:r>
            <a:r>
              <a:rPr lang="en-US" sz="2000" b="0" i="0" u="none" dirty="0">
                <a:solidFill>
                  <a:schemeClr val="dk1"/>
                </a:solidFill>
                <a:latin typeface="Calibri"/>
                <a:ea typeface="Calibri"/>
                <a:cs typeface="Calibri"/>
                <a:sym typeface="Calibri"/>
              </a:rPr>
              <a:t> percentile of the data is represented in Q1</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50</a:t>
            </a:r>
            <a:r>
              <a:rPr lang="en-US" sz="2000" b="0" i="0" u="none" baseline="30000" dirty="0">
                <a:solidFill>
                  <a:schemeClr val="dk1"/>
                </a:solidFill>
                <a:latin typeface="Calibri"/>
                <a:ea typeface="Calibri"/>
                <a:cs typeface="Calibri"/>
                <a:sym typeface="Calibri"/>
              </a:rPr>
              <a:t>th</a:t>
            </a:r>
            <a:r>
              <a:rPr lang="en-US" sz="2000" b="0" i="0" u="none" dirty="0">
                <a:solidFill>
                  <a:schemeClr val="dk1"/>
                </a:solidFill>
                <a:latin typeface="Calibri"/>
                <a:ea typeface="Calibri"/>
                <a:cs typeface="Calibri"/>
                <a:sym typeface="Calibri"/>
              </a:rPr>
              <a:t> percentile of the data is represented in Q2</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75</a:t>
            </a:r>
            <a:r>
              <a:rPr lang="en-US" sz="2000" b="0" i="0" u="none" baseline="30000" dirty="0">
                <a:solidFill>
                  <a:schemeClr val="dk1"/>
                </a:solidFill>
                <a:latin typeface="Calibri"/>
                <a:ea typeface="Calibri"/>
                <a:cs typeface="Calibri"/>
                <a:sym typeface="Calibri"/>
              </a:rPr>
              <a:t>th</a:t>
            </a:r>
            <a:r>
              <a:rPr lang="en-US" sz="2000" b="0" i="0" u="none" dirty="0">
                <a:solidFill>
                  <a:schemeClr val="dk1"/>
                </a:solidFill>
                <a:latin typeface="Calibri"/>
                <a:ea typeface="Calibri"/>
                <a:cs typeface="Calibri"/>
                <a:sym typeface="Calibri"/>
              </a:rPr>
              <a:t> percentile of data is represented in Q3</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1" i="0" u="none" dirty="0">
                <a:solidFill>
                  <a:schemeClr val="dk1"/>
                </a:solidFill>
                <a:latin typeface="Calibri"/>
                <a:ea typeface="Calibri"/>
                <a:cs typeface="Calibri"/>
                <a:sym typeface="Calibri"/>
              </a:rPr>
              <a:t>The measurement of IQR gives an insight into the width of distribution as most of the points of the dataset are contained in this range</a:t>
            </a:r>
            <a:r>
              <a:rPr lang="en-US" sz="2000" b="0" i="0" u="none" dirty="0">
                <a:solidFill>
                  <a:schemeClr val="dk1"/>
                </a:solidFill>
                <a:latin typeface="Calibri"/>
                <a:ea typeface="Calibri"/>
                <a:cs typeface="Calibri"/>
                <a:sym typeface="Calibri"/>
              </a:rPr>
              <a:t>.</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In a dataset that contains even or odd elements of data points, then-</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Q2 is the median</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Q1 is the median of </a:t>
            </a:r>
            <a:r>
              <a:rPr lang="en-US" sz="2000" b="0" i="1" u="none" dirty="0">
                <a:solidFill>
                  <a:schemeClr val="dk1"/>
                </a:solidFill>
                <a:latin typeface="Calibri"/>
                <a:ea typeface="Calibri"/>
                <a:cs typeface="Calibri"/>
                <a:sym typeface="Calibri"/>
              </a:rPr>
              <a:t>x </a:t>
            </a:r>
            <a:r>
              <a:rPr lang="en-US" sz="2000" b="0" i="0" u="none" dirty="0">
                <a:solidFill>
                  <a:schemeClr val="dk1"/>
                </a:solidFill>
                <a:latin typeface="Calibri"/>
                <a:ea typeface="Calibri"/>
                <a:cs typeface="Calibri"/>
                <a:sym typeface="Calibri"/>
              </a:rPr>
              <a:t>smallest points of data i.e., lower half of data</a:t>
            </a:r>
            <a:endParaRPr dirty="0"/>
          </a:p>
          <a:p>
            <a:pPr marL="303212" marR="0" lvl="0" indent="-303212" algn="l" rtl="0">
              <a:lnSpc>
                <a:spcPct val="80000"/>
              </a:lnSpc>
              <a:spcBef>
                <a:spcPts val="400"/>
              </a:spcBef>
              <a:spcAft>
                <a:spcPts val="0"/>
              </a:spcAft>
              <a:buClr>
                <a:schemeClr val="dk1"/>
              </a:buClr>
              <a:buSzPts val="2000"/>
              <a:buFont typeface="Arial"/>
              <a:buChar char="•"/>
            </a:pPr>
            <a:r>
              <a:rPr lang="en-US" sz="2000" b="0" i="0" u="none" dirty="0">
                <a:solidFill>
                  <a:schemeClr val="dk1"/>
                </a:solidFill>
                <a:latin typeface="Calibri"/>
                <a:ea typeface="Calibri"/>
                <a:cs typeface="Calibri"/>
                <a:sym typeface="Calibri"/>
              </a:rPr>
              <a:t>Q3 is the median of </a:t>
            </a:r>
            <a:r>
              <a:rPr lang="en-US" sz="2000" b="0" i="1" u="none" dirty="0">
                <a:solidFill>
                  <a:schemeClr val="dk1"/>
                </a:solidFill>
                <a:latin typeface="Calibri"/>
                <a:ea typeface="Calibri"/>
                <a:cs typeface="Calibri"/>
                <a:sym typeface="Calibri"/>
              </a:rPr>
              <a:t>x</a:t>
            </a:r>
            <a:r>
              <a:rPr lang="en-US" sz="2000" b="0" i="0" u="none" dirty="0">
                <a:solidFill>
                  <a:schemeClr val="dk1"/>
                </a:solidFill>
                <a:latin typeface="Calibri"/>
                <a:ea typeface="Calibri"/>
                <a:cs typeface="Calibri"/>
                <a:sym typeface="Calibri"/>
              </a:rPr>
              <a:t> highest points of data i.e., Upper half of data</a:t>
            </a:r>
            <a:endParaRPr dirty="0"/>
          </a:p>
          <a:p>
            <a:pPr marL="303212" marR="0" lvl="0" indent="-176211" algn="l" rtl="0">
              <a:lnSpc>
                <a:spcPct val="80000"/>
              </a:lnSpc>
              <a:spcBef>
                <a:spcPts val="40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a:p>
            <a:pPr marL="303213" marR="0" lvl="0" indent="-176213" algn="l" rtl="0">
              <a:spcBef>
                <a:spcPts val="40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0">
                                            <p:txEl>
                                              <p:pRg st="0" end="0"/>
                                            </p:txEl>
                                          </p:spTgt>
                                        </p:tgtEl>
                                        <p:attrNameLst>
                                          <p:attrName>style.visibility</p:attrName>
                                        </p:attrNameLst>
                                      </p:cBhvr>
                                      <p:to>
                                        <p:strVal val="visible"/>
                                      </p:to>
                                    </p:set>
                                    <p:animEffect transition="in" filter="fade">
                                      <p:cBhvr>
                                        <p:cTn id="7" dur="500"/>
                                        <p:tgtEl>
                                          <p:spTgt spid="44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0">
                                            <p:txEl>
                                              <p:pRg st="1" end="1"/>
                                            </p:txEl>
                                          </p:spTgt>
                                        </p:tgtEl>
                                        <p:attrNameLst>
                                          <p:attrName>style.visibility</p:attrName>
                                        </p:attrNameLst>
                                      </p:cBhvr>
                                      <p:to>
                                        <p:strVal val="visible"/>
                                      </p:to>
                                    </p:set>
                                    <p:animEffect transition="in" filter="fade">
                                      <p:cBhvr>
                                        <p:cTn id="12" dur="500"/>
                                        <p:tgtEl>
                                          <p:spTgt spid="44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0">
                                            <p:txEl>
                                              <p:pRg st="2" end="2"/>
                                            </p:txEl>
                                          </p:spTgt>
                                        </p:tgtEl>
                                        <p:attrNameLst>
                                          <p:attrName>style.visibility</p:attrName>
                                        </p:attrNameLst>
                                      </p:cBhvr>
                                      <p:to>
                                        <p:strVal val="visible"/>
                                      </p:to>
                                    </p:set>
                                    <p:animEffect transition="in" filter="fade">
                                      <p:cBhvr>
                                        <p:cTn id="17" dur="500"/>
                                        <p:tgtEl>
                                          <p:spTgt spid="44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40">
                                            <p:txEl>
                                              <p:pRg st="3" end="3"/>
                                            </p:txEl>
                                          </p:spTgt>
                                        </p:tgtEl>
                                        <p:attrNameLst>
                                          <p:attrName>style.visibility</p:attrName>
                                        </p:attrNameLst>
                                      </p:cBhvr>
                                      <p:to>
                                        <p:strVal val="visible"/>
                                      </p:to>
                                    </p:set>
                                    <p:animEffect transition="in" filter="fade">
                                      <p:cBhvr>
                                        <p:cTn id="22" dur="500"/>
                                        <p:tgtEl>
                                          <p:spTgt spid="44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40">
                                            <p:txEl>
                                              <p:pRg st="4" end="4"/>
                                            </p:txEl>
                                          </p:spTgt>
                                        </p:tgtEl>
                                        <p:attrNameLst>
                                          <p:attrName>style.visibility</p:attrName>
                                        </p:attrNameLst>
                                      </p:cBhvr>
                                      <p:to>
                                        <p:strVal val="visible"/>
                                      </p:to>
                                    </p:set>
                                    <p:animEffect transition="in" filter="fade">
                                      <p:cBhvr>
                                        <p:cTn id="27" dur="500"/>
                                        <p:tgtEl>
                                          <p:spTgt spid="44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40">
                                            <p:txEl>
                                              <p:pRg st="5" end="5"/>
                                            </p:txEl>
                                          </p:spTgt>
                                        </p:tgtEl>
                                        <p:attrNameLst>
                                          <p:attrName>style.visibility</p:attrName>
                                        </p:attrNameLst>
                                      </p:cBhvr>
                                      <p:to>
                                        <p:strVal val="visible"/>
                                      </p:to>
                                    </p:set>
                                    <p:animEffect transition="in" filter="fade">
                                      <p:cBhvr>
                                        <p:cTn id="32" dur="500"/>
                                        <p:tgtEl>
                                          <p:spTgt spid="44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0">
                                            <p:txEl>
                                              <p:pRg st="6" end="6"/>
                                            </p:txEl>
                                          </p:spTgt>
                                        </p:tgtEl>
                                        <p:attrNameLst>
                                          <p:attrName>style.visibility</p:attrName>
                                        </p:attrNameLst>
                                      </p:cBhvr>
                                      <p:to>
                                        <p:strVal val="visible"/>
                                      </p:to>
                                    </p:set>
                                    <p:animEffect transition="in" filter="fade">
                                      <p:cBhvr>
                                        <p:cTn id="37" dur="500"/>
                                        <p:tgtEl>
                                          <p:spTgt spid="440">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40">
                                            <p:txEl>
                                              <p:pRg st="7" end="7"/>
                                            </p:txEl>
                                          </p:spTgt>
                                        </p:tgtEl>
                                        <p:attrNameLst>
                                          <p:attrName>style.visibility</p:attrName>
                                        </p:attrNameLst>
                                      </p:cBhvr>
                                      <p:to>
                                        <p:strVal val="visible"/>
                                      </p:to>
                                    </p:set>
                                    <p:animEffect transition="in" filter="fade">
                                      <p:cBhvr>
                                        <p:cTn id="42" dur="500"/>
                                        <p:tgtEl>
                                          <p:spTgt spid="440">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40">
                                            <p:txEl>
                                              <p:pRg st="8" end="8"/>
                                            </p:txEl>
                                          </p:spTgt>
                                        </p:tgtEl>
                                        <p:attrNameLst>
                                          <p:attrName>style.visibility</p:attrName>
                                        </p:attrNameLst>
                                      </p:cBhvr>
                                      <p:to>
                                        <p:strVal val="visible"/>
                                      </p:to>
                                    </p:set>
                                    <p:animEffect transition="in" filter="fade">
                                      <p:cBhvr>
                                        <p:cTn id="47" dur="500"/>
                                        <p:tgtEl>
                                          <p:spTgt spid="440">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40">
                                            <p:txEl>
                                              <p:pRg st="9" end="9"/>
                                            </p:txEl>
                                          </p:spTgt>
                                        </p:tgtEl>
                                        <p:attrNameLst>
                                          <p:attrName>style.visibility</p:attrName>
                                        </p:attrNameLst>
                                      </p:cBhvr>
                                      <p:to>
                                        <p:strVal val="visible"/>
                                      </p:to>
                                    </p:set>
                                    <p:animEffect transition="in" filter="fade">
                                      <p:cBhvr>
                                        <p:cTn id="52" dur="500"/>
                                        <p:tgtEl>
                                          <p:spTgt spid="440">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40">
                                            <p:txEl>
                                              <p:pRg st="10" end="10"/>
                                            </p:txEl>
                                          </p:spTgt>
                                        </p:tgtEl>
                                        <p:attrNameLst>
                                          <p:attrName>style.visibility</p:attrName>
                                        </p:attrNameLst>
                                      </p:cBhvr>
                                      <p:to>
                                        <p:strVal val="visible"/>
                                      </p:to>
                                    </p:set>
                                    <p:animEffect transition="in" filter="fade">
                                      <p:cBhvr>
                                        <p:cTn id="57" dur="500"/>
                                        <p:tgtEl>
                                          <p:spTgt spid="440">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56"/>
          <p:cNvPicPr preferRelativeResize="0"/>
          <p:nvPr/>
        </p:nvPicPr>
        <p:blipFill rotWithShape="1">
          <a:blip r:embed="rId3">
            <a:alphaModFix/>
          </a:blip>
          <a:srcRect/>
          <a:stretch/>
        </p:blipFill>
        <p:spPr>
          <a:xfrm>
            <a:off x="2152650" y="1419225"/>
            <a:ext cx="4838700" cy="2876550"/>
          </a:xfrm>
          <a:prstGeom prst="rect">
            <a:avLst/>
          </a:prstGeom>
          <a:noFill/>
          <a:ln>
            <a:noFill/>
          </a:ln>
        </p:spPr>
      </p:pic>
      <p:sp>
        <p:nvSpPr>
          <p:cNvPr id="446" name="Google Shape;446;p56"/>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2800"/>
              <a:buFont typeface="Arial"/>
              <a:buNone/>
            </a:pPr>
            <a:r>
              <a:rPr lang="en-US" sz="2800" b="0" i="0" u="none">
                <a:solidFill>
                  <a:schemeClr val="dk1"/>
                </a:solidFill>
                <a:latin typeface="Arial"/>
                <a:ea typeface="Arial"/>
                <a:cs typeface="Arial"/>
                <a:sym typeface="Arial"/>
              </a:rPr>
              <a:t>Example</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pic>
        <p:nvPicPr>
          <p:cNvPr id="451" name="Google Shape;451;p57"/>
          <p:cNvPicPr preferRelativeResize="0"/>
          <p:nvPr/>
        </p:nvPicPr>
        <p:blipFill rotWithShape="1">
          <a:blip r:embed="rId3">
            <a:alphaModFix/>
          </a:blip>
          <a:srcRect/>
          <a:stretch/>
        </p:blipFill>
        <p:spPr>
          <a:xfrm>
            <a:off x="1066800" y="419100"/>
            <a:ext cx="6686550" cy="460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58"/>
          <p:cNvSpPr txBox="1">
            <a:spLocks noGrp="1"/>
          </p:cNvSpPr>
          <p:nvPr>
            <p:ph idx="1"/>
          </p:nvPr>
        </p:nvSpPr>
        <p:spPr>
          <a:xfrm>
            <a:off x="484187" y="571500"/>
            <a:ext cx="8229600" cy="41148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Find the median, lower quartile, upper quartile, interquartile range and range of the following numbers.</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12, 5, 22, 30, 7, 36, 14, 42, 15, 53, 25, 65</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Solution:</a:t>
            </a:r>
            <a:r>
              <a:rPr lang="en-US" sz="2000" b="0" i="0" u="none">
                <a:solidFill>
                  <a:schemeClr val="dk1"/>
                </a:solidFill>
                <a:latin typeface="Calibri"/>
                <a:ea typeface="Calibri"/>
                <a:cs typeface="Calibri"/>
                <a:sym typeface="Calibri"/>
              </a:rPr>
              <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First, arrange the data in ascending order:</a:t>
            </a:r>
            <a:br>
              <a:rPr lang="en-US" sz="2000" b="0" i="0" u="none">
                <a:solidFill>
                  <a:schemeClr val="dk1"/>
                </a:solidFill>
                <a:latin typeface="Calibri"/>
                <a:ea typeface="Calibri"/>
                <a:cs typeface="Calibri"/>
                <a:sym typeface="Calibri"/>
              </a:rPr>
            </a:b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Lower quartile or first quartile(Q1)</a:t>
            </a:r>
            <a:r>
              <a:rPr lang="en-US" sz="2000" b="0" i="0" u="none">
                <a:solidFill>
                  <a:schemeClr val="dk1"/>
                </a:solidFill>
                <a:latin typeface="Calibri"/>
                <a:ea typeface="Calibri"/>
                <a:cs typeface="Calibri"/>
                <a:sym typeface="Calibri"/>
              </a:rPr>
              <a:t> =  </a:t>
            </a:r>
            <a:endParaRPr/>
          </a:p>
          <a:p>
            <a:pPr marL="303212" marR="0" lvl="0" indent="-303212" algn="l" rtl="0">
              <a:lnSpc>
                <a:spcPct val="10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 </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Median or second quartile(Q2)</a:t>
            </a:r>
            <a:r>
              <a:rPr lang="en-US" sz="2000" b="0" i="0" u="none">
                <a:solidFill>
                  <a:schemeClr val="dk1"/>
                </a:solidFill>
                <a:latin typeface="Calibri"/>
                <a:ea typeface="Calibri"/>
                <a:cs typeface="Calibri"/>
                <a:sym typeface="Calibri"/>
              </a:rPr>
              <a:t> =  </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457" name="Google Shape;457;p58" descr="https://www.onlinemathlearning.com/image-files/quartile_clip_image001_0001.gif"/>
          <p:cNvPicPr preferRelativeResize="0"/>
          <p:nvPr/>
        </p:nvPicPr>
        <p:blipFill rotWithShape="1">
          <a:blip r:embed="rId3">
            <a:alphaModFix/>
          </a:blip>
          <a:srcRect/>
          <a:stretch/>
        </p:blipFill>
        <p:spPr>
          <a:xfrm>
            <a:off x="2868612" y="2265362"/>
            <a:ext cx="4016375" cy="906462"/>
          </a:xfrm>
          <a:prstGeom prst="rect">
            <a:avLst/>
          </a:prstGeom>
          <a:noFill/>
          <a:ln>
            <a:noFill/>
          </a:ln>
        </p:spPr>
      </p:pic>
      <p:pic>
        <p:nvPicPr>
          <p:cNvPr id="458" name="Google Shape;458;p58" descr="https://www.onlinemathlearning.com/image-files/quartile_clip_image003.gif"/>
          <p:cNvPicPr preferRelativeResize="0"/>
          <p:nvPr/>
        </p:nvPicPr>
        <p:blipFill rotWithShape="1">
          <a:blip r:embed="rId4">
            <a:alphaModFix/>
          </a:blip>
          <a:srcRect/>
          <a:stretch/>
        </p:blipFill>
        <p:spPr>
          <a:xfrm>
            <a:off x="4876800" y="3324225"/>
            <a:ext cx="763587" cy="390525"/>
          </a:xfrm>
          <a:prstGeom prst="rect">
            <a:avLst/>
          </a:prstGeom>
          <a:noFill/>
          <a:ln>
            <a:noFill/>
          </a:ln>
        </p:spPr>
      </p:pic>
      <p:pic>
        <p:nvPicPr>
          <p:cNvPr id="459" name="Google Shape;459;p58" descr="https://www.onlinemathlearning.com/image-files/quartile_clip_image005.gif"/>
          <p:cNvPicPr preferRelativeResize="0"/>
          <p:nvPr/>
        </p:nvPicPr>
        <p:blipFill rotWithShape="1">
          <a:blip r:embed="rId5">
            <a:alphaModFix/>
          </a:blip>
          <a:srcRect/>
          <a:stretch/>
        </p:blipFill>
        <p:spPr>
          <a:xfrm>
            <a:off x="4495800" y="3916362"/>
            <a:ext cx="922337" cy="39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xEl>
                                              <p:pRg st="0" end="0"/>
                                            </p:txEl>
                                          </p:spTgt>
                                        </p:tgtEl>
                                        <p:attrNameLst>
                                          <p:attrName>style.visibility</p:attrName>
                                        </p:attrNameLst>
                                      </p:cBhvr>
                                      <p:to>
                                        <p:strVal val="visible"/>
                                      </p:to>
                                    </p:set>
                                    <p:animEffect transition="in" filter="fade">
                                      <p:cBhvr>
                                        <p:cTn id="7" dur="500"/>
                                        <p:tgtEl>
                                          <p:spTgt spid="45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6">
                                            <p:txEl>
                                              <p:pRg st="1" end="1"/>
                                            </p:txEl>
                                          </p:spTgt>
                                        </p:tgtEl>
                                        <p:attrNameLst>
                                          <p:attrName>style.visibility</p:attrName>
                                        </p:attrNameLst>
                                      </p:cBhvr>
                                      <p:to>
                                        <p:strVal val="visible"/>
                                      </p:to>
                                    </p:set>
                                    <p:animEffect transition="in" filter="fade">
                                      <p:cBhvr>
                                        <p:cTn id="12" dur="500"/>
                                        <p:tgtEl>
                                          <p:spTgt spid="45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6">
                                            <p:txEl>
                                              <p:pRg st="2" end="2"/>
                                            </p:txEl>
                                          </p:spTgt>
                                        </p:tgtEl>
                                        <p:attrNameLst>
                                          <p:attrName>style.visibility</p:attrName>
                                        </p:attrNameLst>
                                      </p:cBhvr>
                                      <p:to>
                                        <p:strVal val="visible"/>
                                      </p:to>
                                    </p:set>
                                    <p:animEffect transition="in" filter="fade">
                                      <p:cBhvr>
                                        <p:cTn id="17" dur="500"/>
                                        <p:tgtEl>
                                          <p:spTgt spid="45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6">
                                            <p:txEl>
                                              <p:pRg st="3" end="3"/>
                                            </p:txEl>
                                          </p:spTgt>
                                        </p:tgtEl>
                                        <p:attrNameLst>
                                          <p:attrName>style.visibility</p:attrName>
                                        </p:attrNameLst>
                                      </p:cBhvr>
                                      <p:to>
                                        <p:strVal val="visible"/>
                                      </p:to>
                                    </p:set>
                                    <p:animEffect transition="in" filter="fade">
                                      <p:cBhvr>
                                        <p:cTn id="22" dur="500"/>
                                        <p:tgtEl>
                                          <p:spTgt spid="45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6">
                                            <p:txEl>
                                              <p:pRg st="4" end="4"/>
                                            </p:txEl>
                                          </p:spTgt>
                                        </p:tgtEl>
                                        <p:attrNameLst>
                                          <p:attrName>style.visibility</p:attrName>
                                        </p:attrNameLst>
                                      </p:cBhvr>
                                      <p:to>
                                        <p:strVal val="visible"/>
                                      </p:to>
                                    </p:set>
                                    <p:animEffect transition="in" filter="fade">
                                      <p:cBhvr>
                                        <p:cTn id="27" dur="500"/>
                                        <p:tgtEl>
                                          <p:spTgt spid="45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56">
                                            <p:txEl>
                                              <p:pRg st="5" end="5"/>
                                            </p:txEl>
                                          </p:spTgt>
                                        </p:tgtEl>
                                        <p:attrNameLst>
                                          <p:attrName>style.visibility</p:attrName>
                                        </p:attrNameLst>
                                      </p:cBhvr>
                                      <p:to>
                                        <p:strVal val="visible"/>
                                      </p:to>
                                    </p:set>
                                    <p:animEffect transition="in" filter="fade">
                                      <p:cBhvr>
                                        <p:cTn id="32" dur="500"/>
                                        <p:tgtEl>
                                          <p:spTgt spid="45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56">
                                            <p:txEl>
                                              <p:pRg st="6" end="6"/>
                                            </p:txEl>
                                          </p:spTgt>
                                        </p:tgtEl>
                                        <p:attrNameLst>
                                          <p:attrName>style.visibility</p:attrName>
                                        </p:attrNameLst>
                                      </p:cBhvr>
                                      <p:to>
                                        <p:strVal val="visible"/>
                                      </p:to>
                                    </p:set>
                                    <p:animEffect transition="in" filter="fade">
                                      <p:cBhvr>
                                        <p:cTn id="37" dur="500"/>
                                        <p:tgtEl>
                                          <p:spTgt spid="45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56">
                                            <p:txEl>
                                              <p:pRg st="7" end="7"/>
                                            </p:txEl>
                                          </p:spTgt>
                                        </p:tgtEl>
                                        <p:attrNameLst>
                                          <p:attrName>style.visibility</p:attrName>
                                        </p:attrNameLst>
                                      </p:cBhvr>
                                      <p:to>
                                        <p:strVal val="visible"/>
                                      </p:to>
                                    </p:set>
                                    <p:animEffect transition="in" filter="fade">
                                      <p:cBhvr>
                                        <p:cTn id="42" dur="500"/>
                                        <p:tgtEl>
                                          <p:spTgt spid="45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5"/>
          <p:cNvSpPr txBox="1">
            <a:spLocks noGrp="1"/>
          </p:cNvSpPr>
          <p:nvPr>
            <p:ph type="title"/>
          </p:nvPr>
        </p:nvSpPr>
        <p:spPr>
          <a:xfrm>
            <a:off x="457200" y="228600"/>
            <a:ext cx="8229600" cy="571500"/>
          </a:xfrm>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 </a:t>
            </a:r>
            <a:br>
              <a:rPr lang="en-US" sz="3900" b="0" i="0" u="none">
                <a:solidFill>
                  <a:schemeClr val="dk1"/>
                </a:solidFill>
                <a:latin typeface="Calibri"/>
                <a:ea typeface="Calibri"/>
                <a:cs typeface="Calibri"/>
                <a:sym typeface="Calibri"/>
              </a:rPr>
            </a:br>
            <a:r>
              <a:rPr lang="en-US" sz="3200" b="1" i="0" u="none">
                <a:solidFill>
                  <a:srgbClr val="FF0000"/>
                </a:solidFill>
                <a:latin typeface="Calibri"/>
                <a:ea typeface="Calibri"/>
                <a:cs typeface="Calibri"/>
                <a:sym typeface="Calibri"/>
              </a:rPr>
              <a:t>Data Representation in Machine Learning </a:t>
            </a:r>
            <a:r>
              <a:rPr lang="en-US" sz="3200" b="0" i="0" u="none">
                <a:solidFill>
                  <a:srgbClr val="FF0000"/>
                </a:solidFill>
                <a:latin typeface="Calibri"/>
                <a:ea typeface="Calibri"/>
                <a:cs typeface="Calibri"/>
                <a:sym typeface="Calibri"/>
              </a:rPr>
              <a:t/>
            </a:r>
            <a:br>
              <a:rPr lang="en-US" sz="3200" b="0" i="0" u="none">
                <a:solidFill>
                  <a:srgbClr val="FF0000"/>
                </a:solidFill>
                <a:latin typeface="Calibri"/>
                <a:ea typeface="Calibri"/>
                <a:cs typeface="Calibri"/>
                <a:sym typeface="Calibri"/>
              </a:rPr>
            </a:br>
            <a:endParaRPr/>
          </a:p>
        </p:txBody>
      </p:sp>
      <p:sp>
        <p:nvSpPr>
          <p:cNvPr id="120" name="Google Shape;120;p5"/>
          <p:cNvSpPr txBox="1">
            <a:spLocks noGrp="1"/>
          </p:cNvSpPr>
          <p:nvPr>
            <p:ph idx="1"/>
          </p:nvPr>
        </p:nvSpPr>
        <p:spPr>
          <a:xfrm>
            <a:off x="457200" y="723900"/>
            <a:ext cx="4953000" cy="4572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200"/>
              <a:buFont typeface="Arial"/>
              <a:buChar char="•"/>
            </a:pPr>
            <a:r>
              <a:rPr lang="en-US" sz="2200" b="1" i="0" u="none">
                <a:solidFill>
                  <a:schemeClr val="dk1"/>
                </a:solidFill>
                <a:latin typeface="Calibri"/>
                <a:ea typeface="Calibri"/>
                <a:cs typeface="Calibri"/>
                <a:sym typeface="Calibri"/>
              </a:rPr>
              <a:t>Data representation </a:t>
            </a:r>
            <a:r>
              <a:rPr lang="en-US" sz="2200" b="0" i="0" u="none">
                <a:solidFill>
                  <a:schemeClr val="dk1"/>
                </a:solidFill>
                <a:latin typeface="Calibri"/>
                <a:ea typeface="Calibri"/>
                <a:cs typeface="Calibri"/>
                <a:sym typeface="Calibri"/>
              </a:rPr>
              <a:t>refers to the way in which data is structured used by machine learning algorithms. </a:t>
            </a:r>
            <a:endParaRPr/>
          </a:p>
          <a:p>
            <a:pPr marL="303212" marR="0" lvl="0" indent="-303212" algn="l" rtl="0">
              <a:lnSpc>
                <a:spcPct val="100000"/>
              </a:lnSpc>
              <a:spcBef>
                <a:spcPts val="44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Since machine learning models learn patterns and make decisions based on data, it's essential to represent the data in a way that enables efficient learning and accurate predictions. </a:t>
            </a:r>
            <a:endParaRPr/>
          </a:p>
          <a:p>
            <a:pPr marL="303212" marR="0" lvl="0" indent="-303212" algn="l" rtl="0">
              <a:lnSpc>
                <a:spcPct val="100000"/>
              </a:lnSpc>
              <a:spcBef>
                <a:spcPts val="480"/>
              </a:spcBef>
              <a:spcAft>
                <a:spcPts val="0"/>
              </a:spcAft>
              <a:buClr>
                <a:schemeClr val="dk1"/>
              </a:buClr>
              <a:buSzPts val="2200"/>
              <a:buFont typeface="Arial"/>
              <a:buChar char="•"/>
            </a:pPr>
            <a:r>
              <a:rPr lang="en-US" sz="2200" b="0" i="0" u="none">
                <a:solidFill>
                  <a:schemeClr val="dk1"/>
                </a:solidFill>
                <a:latin typeface="Calibri"/>
                <a:ea typeface="Calibri"/>
                <a:cs typeface="Calibri"/>
                <a:sym typeface="Calibri"/>
              </a:rPr>
              <a:t>Proper representation of data can greatly influence model performance</a:t>
            </a:r>
            <a:r>
              <a:rPr lang="en-US" sz="2400" b="0" i="0" u="none">
                <a:solidFill>
                  <a:schemeClr val="dk1"/>
                </a:solidFill>
                <a:latin typeface="Calibri"/>
                <a:ea typeface="Calibri"/>
                <a:cs typeface="Calibri"/>
                <a:sym typeface="Calibri"/>
              </a:rPr>
              <a:t>. </a:t>
            </a:r>
            <a:endParaRPr/>
          </a:p>
          <a:p>
            <a:pPr marL="303213" marR="0" lvl="0" indent="-150813" algn="l" rtl="0">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pic>
        <p:nvPicPr>
          <p:cNvPr id="121" name="Google Shape;121;p5"/>
          <p:cNvPicPr preferRelativeResize="0"/>
          <p:nvPr/>
        </p:nvPicPr>
        <p:blipFill rotWithShape="1">
          <a:blip r:embed="rId3">
            <a:alphaModFix/>
          </a:blip>
          <a:srcRect/>
          <a:stretch/>
        </p:blipFill>
        <p:spPr>
          <a:xfrm>
            <a:off x="5803900" y="2628900"/>
            <a:ext cx="3340100" cy="2895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
                                            <p:txEl>
                                              <p:pRg st="0" end="0"/>
                                            </p:txEl>
                                          </p:spTgt>
                                        </p:tgtEl>
                                        <p:attrNameLst>
                                          <p:attrName>style.visibility</p:attrName>
                                        </p:attrNameLst>
                                      </p:cBhvr>
                                      <p:to>
                                        <p:strVal val="visible"/>
                                      </p:to>
                                    </p:set>
                                    <p:anim calcmode="lin" valueType="num">
                                      <p:cBhvr additive="base">
                                        <p:cTn id="7" dur="500"/>
                                        <p:tgtEl>
                                          <p:spTgt spid="1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0">
                                            <p:txEl>
                                              <p:pRg st="1" end="1"/>
                                            </p:txEl>
                                          </p:spTgt>
                                        </p:tgtEl>
                                        <p:attrNameLst>
                                          <p:attrName>style.visibility</p:attrName>
                                        </p:attrNameLst>
                                      </p:cBhvr>
                                      <p:to>
                                        <p:strVal val="visible"/>
                                      </p:to>
                                    </p:set>
                                    <p:anim calcmode="lin" valueType="num">
                                      <p:cBhvr additive="base">
                                        <p:cTn id="12" dur="500"/>
                                        <p:tgtEl>
                                          <p:spTgt spid="1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20">
                                            <p:txEl>
                                              <p:pRg st="2" end="2"/>
                                            </p:txEl>
                                          </p:spTgt>
                                        </p:tgtEl>
                                        <p:attrNameLst>
                                          <p:attrName>style.visibility</p:attrName>
                                        </p:attrNameLst>
                                      </p:cBhvr>
                                      <p:to>
                                        <p:strVal val="visible"/>
                                      </p:to>
                                    </p:set>
                                    <p:anim calcmode="lin" valueType="num">
                                      <p:cBhvr additive="base">
                                        <p:cTn id="17" dur="500"/>
                                        <p:tgtEl>
                                          <p:spTgt spid="1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20">
                                            <p:txEl>
                                              <p:pRg st="3" end="3"/>
                                            </p:txEl>
                                          </p:spTgt>
                                        </p:tgtEl>
                                        <p:attrNameLst>
                                          <p:attrName>style.visibility</p:attrName>
                                        </p:attrNameLst>
                                      </p:cBhvr>
                                      <p:to>
                                        <p:strVal val="visible"/>
                                      </p:to>
                                    </p:set>
                                    <p:anim calcmode="lin" valueType="num">
                                      <p:cBhvr additive="base">
                                        <p:cTn id="22" dur="500"/>
                                        <p:tgtEl>
                                          <p:spTgt spid="12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9"/>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Upper quartile or third quartile(Q3)</a:t>
            </a:r>
            <a:r>
              <a:rPr lang="en-US" sz="2000" b="0" i="0" u="none">
                <a:solidFill>
                  <a:schemeClr val="dk1"/>
                </a:solidFill>
                <a:latin typeface="Calibri"/>
                <a:ea typeface="Calibri"/>
                <a:cs typeface="Calibri"/>
                <a:sym typeface="Calibri"/>
              </a:rPr>
              <a:t> =  </a:t>
            </a:r>
            <a:endParaRPr/>
          </a:p>
          <a:p>
            <a:pPr marL="303212" marR="0" lvl="0" indent="-176211" algn="l" rtl="0">
              <a:lnSpc>
                <a:spcPct val="100000"/>
              </a:lnSpc>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Interquartile range</a:t>
            </a:r>
            <a:r>
              <a:rPr lang="en-US" sz="2000" b="0" i="0" u="none">
                <a:solidFill>
                  <a:schemeClr val="dk1"/>
                </a:solidFill>
                <a:latin typeface="Calibri"/>
                <a:ea typeface="Calibri"/>
                <a:cs typeface="Calibri"/>
                <a:sym typeface="Calibri"/>
              </a:rPr>
              <a:t> = Upper quartile – lower quartile</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 39 – 13 = 26</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Range</a:t>
            </a:r>
            <a:r>
              <a:rPr lang="en-US" sz="2000" b="0" i="0" u="none">
                <a:solidFill>
                  <a:schemeClr val="dk1"/>
                </a:solidFill>
                <a:latin typeface="Calibri"/>
                <a:ea typeface="Calibri"/>
                <a:cs typeface="Calibri"/>
                <a:sym typeface="Calibri"/>
              </a:rPr>
              <a:t> = largest value – smallest value</a:t>
            </a:r>
            <a:br>
              <a:rPr lang="en-US" sz="2000" b="0" i="0" u="none">
                <a:solidFill>
                  <a:schemeClr val="dk1"/>
                </a:solidFill>
                <a:latin typeface="Calibri"/>
                <a:ea typeface="Calibri"/>
                <a:cs typeface="Calibri"/>
                <a:sym typeface="Calibri"/>
              </a:rPr>
            </a:br>
            <a:r>
              <a:rPr lang="en-US" sz="2000" b="0" i="0" u="none">
                <a:solidFill>
                  <a:schemeClr val="dk1"/>
                </a:solidFill>
                <a:latin typeface="Calibri"/>
                <a:ea typeface="Calibri"/>
                <a:cs typeface="Calibri"/>
                <a:sym typeface="Calibri"/>
              </a:rPr>
              <a:t>= 65 – 5 = 60</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465" name="Google Shape;465;p59" descr="https://www.onlinemathlearning.com/image-files/quartile_clip_image007.gif"/>
          <p:cNvPicPr preferRelativeResize="0"/>
          <p:nvPr/>
        </p:nvPicPr>
        <p:blipFill rotWithShape="1">
          <a:blip r:embed="rId3">
            <a:alphaModFix/>
          </a:blip>
          <a:srcRect/>
          <a:stretch/>
        </p:blipFill>
        <p:spPr>
          <a:xfrm>
            <a:off x="4953000" y="1333500"/>
            <a:ext cx="811212" cy="3905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0"/>
          <p:cNvSpPr txBox="1">
            <a:spLocks noGrp="1"/>
          </p:cNvSpPr>
          <p:nvPr>
            <p:ph type="title"/>
          </p:nvPr>
        </p:nvSpPr>
        <p:spPr>
          <a:xfrm>
            <a:off x="914400" y="228600"/>
            <a:ext cx="7239000" cy="8001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Lets Analyze outliers with simple  Data</a:t>
            </a:r>
            <a:endParaRPr/>
          </a:p>
        </p:txBody>
      </p:sp>
      <p:pic>
        <p:nvPicPr>
          <p:cNvPr id="471" name="Google Shape;471;p60" descr="8.jpg"/>
          <p:cNvPicPr preferRelativeResize="0">
            <a:picLocks noGrp="1"/>
          </p:cNvPicPr>
          <p:nvPr>
            <p:ph idx="1"/>
          </p:nvPr>
        </p:nvPicPr>
        <p:blipFill rotWithShape="1">
          <a:blip r:embed="rId3">
            <a:alphaModFix/>
          </a:blip>
          <a:srcRect/>
          <a:stretch/>
        </p:blipFill>
        <p:spPr>
          <a:xfrm>
            <a:off x="457200" y="1104900"/>
            <a:ext cx="8229600" cy="3810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61" descr="14.jpg"/>
          <p:cNvPicPr preferRelativeResize="0">
            <a:picLocks noGrp="1"/>
          </p:cNvPicPr>
          <p:nvPr>
            <p:ph idx="1"/>
          </p:nvPr>
        </p:nvPicPr>
        <p:blipFill rotWithShape="1">
          <a:blip r:embed="rId3">
            <a:alphaModFix/>
          </a:blip>
          <a:srcRect/>
          <a:stretch/>
        </p:blipFill>
        <p:spPr>
          <a:xfrm>
            <a:off x="1143000" y="419100"/>
            <a:ext cx="6477000" cy="4648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pic>
        <p:nvPicPr>
          <p:cNvPr id="481" name="Google Shape;481;p62" descr="15.jpg"/>
          <p:cNvPicPr preferRelativeResize="0">
            <a:picLocks noGrp="1"/>
          </p:cNvPicPr>
          <p:nvPr>
            <p:ph idx="1"/>
          </p:nvPr>
        </p:nvPicPr>
        <p:blipFill rotWithShape="1">
          <a:blip r:embed="rId3">
            <a:alphaModFix/>
          </a:blip>
          <a:srcRect/>
          <a:stretch/>
        </p:blipFill>
        <p:spPr>
          <a:xfrm>
            <a:off x="1143000" y="800100"/>
            <a:ext cx="6553200" cy="3971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63"/>
          <p:cNvSpPr txBox="1">
            <a:spLocks noGrp="1"/>
          </p:cNvSpPr>
          <p:nvPr>
            <p:ph type="title"/>
          </p:nvPr>
        </p:nvSpPr>
        <p:spPr>
          <a:xfrm>
            <a:off x="457200" y="228600"/>
            <a:ext cx="8229600" cy="8001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600"/>
              <a:buFont typeface="Calibri"/>
              <a:buNone/>
            </a:pPr>
            <a:r>
              <a:rPr lang="en-US" sz="3600" b="1" i="0" u="none">
                <a:solidFill>
                  <a:srgbClr val="C00000"/>
                </a:solidFill>
                <a:latin typeface="Calibri"/>
                <a:ea typeface="Calibri"/>
                <a:cs typeface="Calibri"/>
                <a:sym typeface="Calibri"/>
              </a:rPr>
              <a:t>BOX PLOT</a:t>
            </a:r>
            <a:endParaRPr/>
          </a:p>
        </p:txBody>
      </p:sp>
      <p:sp>
        <p:nvSpPr>
          <p:cNvPr id="487" name="Google Shape;487;p63"/>
          <p:cNvSpPr txBox="1">
            <a:spLocks noGrp="1"/>
          </p:cNvSpPr>
          <p:nvPr>
            <p:ph idx="1"/>
          </p:nvPr>
        </p:nvSpPr>
        <p:spPr>
          <a:xfrm>
            <a:off x="609600" y="1004887"/>
            <a:ext cx="8229600" cy="3376612"/>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a:t>
            </a:r>
            <a:r>
              <a:rPr lang="en-US" sz="2000" b="0" i="0" u="none">
                <a:solidFill>
                  <a:srgbClr val="FF0000"/>
                </a:solidFill>
                <a:latin typeface="Calibri"/>
                <a:ea typeface="Calibri"/>
                <a:cs typeface="Calibri"/>
                <a:sym typeface="Calibri"/>
              </a:rPr>
              <a:t>box and whisker plot</a:t>
            </a:r>
            <a:r>
              <a:rPr lang="en-US" sz="2000" b="0" i="0" u="none">
                <a:solidFill>
                  <a:schemeClr val="dk1"/>
                </a:solidFill>
                <a:latin typeface="Calibri"/>
                <a:ea typeface="Calibri"/>
                <a:cs typeface="Calibri"/>
                <a:sym typeface="Calibri"/>
              </a:rPr>
              <a:t>, sometimes simply called the </a:t>
            </a:r>
            <a:r>
              <a:rPr lang="en-US" sz="2000" b="0" i="0" u="none">
                <a:solidFill>
                  <a:srgbClr val="FF0000"/>
                </a:solidFill>
                <a:latin typeface="Calibri"/>
                <a:ea typeface="Calibri"/>
                <a:cs typeface="Calibri"/>
                <a:sym typeface="Calibri"/>
              </a:rPr>
              <a:t>box plot</a:t>
            </a:r>
            <a:r>
              <a:rPr lang="en-US" sz="2000" b="0" i="0" u="none">
                <a:solidFill>
                  <a:schemeClr val="dk1"/>
                </a:solidFill>
                <a:latin typeface="Calibri"/>
                <a:ea typeface="Calibri"/>
                <a:cs typeface="Calibri"/>
                <a:sym typeface="Calibri"/>
              </a:rPr>
              <a:t>, is a type of graph that help visualize the five-number summary.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Box plots are a standardized way of displaying the distribution of data based on a five number summary (“minimum”, first quartile (Q1), median, third quartile (Q3), and “maximum”).</a:t>
            </a:r>
            <a:endParaRPr sz="2000" b="1"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It doesn’t show the distribution in as much detail as histogram does, but it’s especially useful for indicating whether a distribution is skewed and whether there are potential unusual observations (outliers) in the data set.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A box plot is ideal for comparing distributions because the center, spread and overall range are immediately apparent.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xEl>
                                              <p:pRg st="0" end="0"/>
                                            </p:txEl>
                                          </p:spTgt>
                                        </p:tgtEl>
                                        <p:attrNameLst>
                                          <p:attrName>style.visibility</p:attrName>
                                        </p:attrNameLst>
                                      </p:cBhvr>
                                      <p:to>
                                        <p:strVal val="visible"/>
                                      </p:to>
                                    </p:set>
                                    <p:animEffect transition="in" filter="fade">
                                      <p:cBhvr>
                                        <p:cTn id="7" dur="500"/>
                                        <p:tgtEl>
                                          <p:spTgt spid="4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7">
                                            <p:txEl>
                                              <p:pRg st="1" end="1"/>
                                            </p:txEl>
                                          </p:spTgt>
                                        </p:tgtEl>
                                        <p:attrNameLst>
                                          <p:attrName>style.visibility</p:attrName>
                                        </p:attrNameLst>
                                      </p:cBhvr>
                                      <p:to>
                                        <p:strVal val="visible"/>
                                      </p:to>
                                    </p:set>
                                    <p:animEffect transition="in" filter="fade">
                                      <p:cBhvr>
                                        <p:cTn id="12" dur="500"/>
                                        <p:tgtEl>
                                          <p:spTgt spid="4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7">
                                            <p:txEl>
                                              <p:pRg st="2" end="2"/>
                                            </p:txEl>
                                          </p:spTgt>
                                        </p:tgtEl>
                                        <p:attrNameLst>
                                          <p:attrName>style.visibility</p:attrName>
                                        </p:attrNameLst>
                                      </p:cBhvr>
                                      <p:to>
                                        <p:strVal val="visible"/>
                                      </p:to>
                                    </p:set>
                                    <p:animEffect transition="in" filter="fade">
                                      <p:cBhvr>
                                        <p:cTn id="17" dur="500"/>
                                        <p:tgtEl>
                                          <p:spTgt spid="4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7">
                                            <p:txEl>
                                              <p:pRg st="3" end="3"/>
                                            </p:txEl>
                                          </p:spTgt>
                                        </p:tgtEl>
                                        <p:attrNameLst>
                                          <p:attrName>style.visibility</p:attrName>
                                        </p:attrNameLst>
                                      </p:cBhvr>
                                      <p:to>
                                        <p:strVal val="visible"/>
                                      </p:to>
                                    </p:set>
                                    <p:animEffect transition="in" filter="fade">
                                      <p:cBhvr>
                                        <p:cTn id="22" dur="500"/>
                                        <p:tgtEl>
                                          <p:spTgt spid="4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4" descr="Figure 4.5.2.1 shows how to build the box and whisker plot from the five-number summary"/>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493" name="Google Shape;493;p64" descr="Figure 4.5.2.1 shows how to build the box and whisker plot from the five-number summary"/>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
        <p:nvSpPr>
          <p:cNvPr id="494" name="Google Shape;494;p64" descr="Figure 4.5.2.1 shows how to build the box and whisker plot from the five-number summary"/>
          <p:cNvSpPr txBox="1"/>
          <p:nvPr/>
        </p:nvSpPr>
        <p:spPr>
          <a:xfrm>
            <a:off x="155575" y="-144462"/>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pic>
        <p:nvPicPr>
          <p:cNvPr id="495" name="Google Shape;495;p64"/>
          <p:cNvPicPr preferRelativeResize="0"/>
          <p:nvPr/>
        </p:nvPicPr>
        <p:blipFill rotWithShape="1">
          <a:blip r:embed="rId3">
            <a:alphaModFix/>
          </a:blip>
          <a:srcRect/>
          <a:stretch/>
        </p:blipFill>
        <p:spPr>
          <a:xfrm>
            <a:off x="762000" y="1028700"/>
            <a:ext cx="8001000" cy="399573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5"/>
          <p:cNvSpPr txBox="1">
            <a:spLocks noGrp="1"/>
          </p:cNvSpPr>
          <p:nvPr>
            <p:ph idx="1"/>
          </p:nvPr>
        </p:nvSpPr>
        <p:spPr>
          <a:xfrm>
            <a:off x="609600" y="647700"/>
            <a:ext cx="8229600" cy="47244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rgbClr val="C00000"/>
              </a:buClr>
              <a:buSzPts val="2000"/>
              <a:buFont typeface="Arial"/>
              <a:buChar char="•"/>
            </a:pPr>
            <a:r>
              <a:rPr lang="en-US" sz="2000" b="1" i="0" u="none">
                <a:solidFill>
                  <a:srgbClr val="C00000"/>
                </a:solidFill>
                <a:latin typeface="Arial"/>
                <a:ea typeface="Arial"/>
                <a:cs typeface="Arial"/>
                <a:sym typeface="Arial"/>
              </a:rPr>
              <a:t>In a box and whisker plot: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left and right sides of the box are the lower and upper quartiles. The box covers the interquartile interval, where 50% of the data is found.</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vertical line that split the box in two is the median. Sometimes, the mean is also indicated by a dot or a cross on the box plot.</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whiskers are the two lines outside the box, that go from the minimum to the lower quartile (the start of the box) and then from the upper quartile (the end of the box) to the maximum.</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Box plot can be displayed in both vertical &amp; horizontal pattern.</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0">
                                            <p:txEl>
                                              <p:pRg st="0" end="0"/>
                                            </p:txEl>
                                          </p:spTgt>
                                        </p:tgtEl>
                                        <p:attrNameLst>
                                          <p:attrName>style.visibility</p:attrName>
                                        </p:attrNameLst>
                                      </p:cBhvr>
                                      <p:to>
                                        <p:strVal val="visible"/>
                                      </p:to>
                                    </p:set>
                                    <p:animEffect transition="in" filter="fade">
                                      <p:cBhvr>
                                        <p:cTn id="7" dur="500"/>
                                        <p:tgtEl>
                                          <p:spTgt spid="5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0">
                                            <p:txEl>
                                              <p:pRg st="1" end="1"/>
                                            </p:txEl>
                                          </p:spTgt>
                                        </p:tgtEl>
                                        <p:attrNameLst>
                                          <p:attrName>style.visibility</p:attrName>
                                        </p:attrNameLst>
                                      </p:cBhvr>
                                      <p:to>
                                        <p:strVal val="visible"/>
                                      </p:to>
                                    </p:set>
                                    <p:animEffect transition="in" filter="fade">
                                      <p:cBhvr>
                                        <p:cTn id="12" dur="500"/>
                                        <p:tgtEl>
                                          <p:spTgt spid="5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0">
                                            <p:txEl>
                                              <p:pRg st="2" end="2"/>
                                            </p:txEl>
                                          </p:spTgt>
                                        </p:tgtEl>
                                        <p:attrNameLst>
                                          <p:attrName>style.visibility</p:attrName>
                                        </p:attrNameLst>
                                      </p:cBhvr>
                                      <p:to>
                                        <p:strVal val="visible"/>
                                      </p:to>
                                    </p:set>
                                    <p:animEffect transition="in" filter="fade">
                                      <p:cBhvr>
                                        <p:cTn id="17" dur="500"/>
                                        <p:tgtEl>
                                          <p:spTgt spid="50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0">
                                            <p:txEl>
                                              <p:pRg st="3" end="3"/>
                                            </p:txEl>
                                          </p:spTgt>
                                        </p:tgtEl>
                                        <p:attrNameLst>
                                          <p:attrName>style.visibility</p:attrName>
                                        </p:attrNameLst>
                                      </p:cBhvr>
                                      <p:to>
                                        <p:strVal val="visible"/>
                                      </p:to>
                                    </p:set>
                                    <p:animEffect transition="in" filter="fade">
                                      <p:cBhvr>
                                        <p:cTn id="22" dur="500"/>
                                        <p:tgtEl>
                                          <p:spTgt spid="50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0">
                                            <p:txEl>
                                              <p:pRg st="4" end="4"/>
                                            </p:txEl>
                                          </p:spTgt>
                                        </p:tgtEl>
                                        <p:attrNameLst>
                                          <p:attrName>style.visibility</p:attrName>
                                        </p:attrNameLst>
                                      </p:cBhvr>
                                      <p:to>
                                        <p:strVal val="visible"/>
                                      </p:to>
                                    </p:set>
                                    <p:animEffect transition="in" filter="fade">
                                      <p:cBhvr>
                                        <p:cTn id="27" dur="500"/>
                                        <p:tgtEl>
                                          <p:spTgt spid="50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0">
                                            <p:txEl>
                                              <p:pRg st="5" end="5"/>
                                            </p:txEl>
                                          </p:spTgt>
                                        </p:tgtEl>
                                        <p:attrNameLst>
                                          <p:attrName>style.visibility</p:attrName>
                                        </p:attrNameLst>
                                      </p:cBhvr>
                                      <p:to>
                                        <p:strVal val="visible"/>
                                      </p:to>
                                    </p:set>
                                    <p:animEffect transition="in" filter="fade">
                                      <p:cBhvr>
                                        <p:cTn id="32" dur="500"/>
                                        <p:tgtEl>
                                          <p:spTgt spid="50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6"/>
          <p:cNvSpPr txBox="1">
            <a:spLocks noGrp="1"/>
          </p:cNvSpPr>
          <p:nvPr>
            <p:ph idx="1"/>
          </p:nvPr>
        </p:nvSpPr>
        <p:spPr>
          <a:xfrm>
            <a:off x="381000" y="793750"/>
            <a:ext cx="4343400" cy="43053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The box plot shape will show if a data set is normally distributed or skewed.</a:t>
            </a:r>
            <a:endParaRPr/>
          </a:p>
          <a:p>
            <a:pPr marL="303212" marR="0" lvl="0" indent="-303212" algn="l" rtl="0">
              <a:lnSpc>
                <a:spcPct val="8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When the median is in the middle of the box, and the whiskers are about the same on both sides of the box, then the distribution is symmetric.</a:t>
            </a:r>
            <a:endParaRPr/>
          </a:p>
          <a:p>
            <a:pPr marL="303212" marR="0" lvl="0" indent="-303212" algn="l" rtl="0">
              <a:lnSpc>
                <a:spcPct val="8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When the median is closer to the bottom of the box, and if the whisker is shorter on the lower end of the box,</a:t>
            </a:r>
            <a:endParaRPr/>
          </a:p>
          <a:p>
            <a:pPr marL="303212" marR="0" lvl="0" indent="-303212" algn="l" rtl="0">
              <a:lnSpc>
                <a:spcPct val="80000"/>
              </a:lnSpc>
              <a:spcBef>
                <a:spcPts val="380"/>
              </a:spcBef>
              <a:spcAft>
                <a:spcPts val="0"/>
              </a:spcAft>
              <a:buClr>
                <a:schemeClr val="dk1"/>
              </a:buClr>
              <a:buSzPts val="1900"/>
              <a:buFont typeface="Arial"/>
              <a:buNone/>
            </a:pPr>
            <a:r>
              <a:rPr lang="en-US" sz="1900" b="0" i="0" u="none">
                <a:solidFill>
                  <a:schemeClr val="dk1"/>
                </a:solidFill>
                <a:latin typeface="Calibri"/>
                <a:ea typeface="Calibri"/>
                <a:cs typeface="Calibri"/>
                <a:sym typeface="Calibri"/>
              </a:rPr>
              <a:t>      and longer  to the upper side then the    distribution is positively skewed (skewed right).</a:t>
            </a:r>
            <a:endParaRPr/>
          </a:p>
          <a:p>
            <a:pPr marL="303212" marR="0" lvl="0" indent="-303212" algn="l" rtl="0">
              <a:lnSpc>
                <a:spcPct val="8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When the median is closer to the top of the box, and if the whisker is shorter on the upper end of the box, then the distribution is negatively skewed (skewed left).</a:t>
            </a:r>
            <a:endParaRPr/>
          </a:p>
          <a:p>
            <a:pPr marL="303213" marR="0" lvl="0" indent="-182563" algn="l" rtl="0">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p:txBody>
      </p:sp>
      <p:pic>
        <p:nvPicPr>
          <p:cNvPr id="506" name="Google Shape;506;p66"/>
          <p:cNvPicPr preferRelativeResize="0"/>
          <p:nvPr/>
        </p:nvPicPr>
        <p:blipFill rotWithShape="1">
          <a:blip r:embed="rId3">
            <a:alphaModFix/>
          </a:blip>
          <a:srcRect/>
          <a:stretch/>
        </p:blipFill>
        <p:spPr>
          <a:xfrm>
            <a:off x="4876800" y="746125"/>
            <a:ext cx="3733800" cy="4419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xEl>
                                              <p:pRg st="0" end="0"/>
                                            </p:txEl>
                                          </p:spTgt>
                                        </p:tgtEl>
                                        <p:attrNameLst>
                                          <p:attrName>style.visibility</p:attrName>
                                        </p:attrNameLst>
                                      </p:cBhvr>
                                      <p:to>
                                        <p:strVal val="visible"/>
                                      </p:to>
                                    </p:set>
                                    <p:animEffect transition="in" filter="fade">
                                      <p:cBhvr>
                                        <p:cTn id="7" dur="500"/>
                                        <p:tgtEl>
                                          <p:spTgt spid="50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5">
                                            <p:txEl>
                                              <p:pRg st="1" end="1"/>
                                            </p:txEl>
                                          </p:spTgt>
                                        </p:tgtEl>
                                        <p:attrNameLst>
                                          <p:attrName>style.visibility</p:attrName>
                                        </p:attrNameLst>
                                      </p:cBhvr>
                                      <p:to>
                                        <p:strVal val="visible"/>
                                      </p:to>
                                    </p:set>
                                    <p:animEffect transition="in" filter="fade">
                                      <p:cBhvr>
                                        <p:cTn id="12" dur="500"/>
                                        <p:tgtEl>
                                          <p:spTgt spid="50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5">
                                            <p:txEl>
                                              <p:pRg st="2" end="2"/>
                                            </p:txEl>
                                          </p:spTgt>
                                        </p:tgtEl>
                                        <p:attrNameLst>
                                          <p:attrName>style.visibility</p:attrName>
                                        </p:attrNameLst>
                                      </p:cBhvr>
                                      <p:to>
                                        <p:strVal val="visible"/>
                                      </p:to>
                                    </p:set>
                                    <p:animEffect transition="in" filter="fade">
                                      <p:cBhvr>
                                        <p:cTn id="17" dur="500"/>
                                        <p:tgtEl>
                                          <p:spTgt spid="50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5">
                                            <p:txEl>
                                              <p:pRg st="3" end="3"/>
                                            </p:txEl>
                                          </p:spTgt>
                                        </p:tgtEl>
                                        <p:attrNameLst>
                                          <p:attrName>style.visibility</p:attrName>
                                        </p:attrNameLst>
                                      </p:cBhvr>
                                      <p:to>
                                        <p:strVal val="visible"/>
                                      </p:to>
                                    </p:set>
                                    <p:animEffect transition="in" filter="fade">
                                      <p:cBhvr>
                                        <p:cTn id="22" dur="500"/>
                                        <p:tgtEl>
                                          <p:spTgt spid="50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5">
                                            <p:txEl>
                                              <p:pRg st="4" end="4"/>
                                            </p:txEl>
                                          </p:spTgt>
                                        </p:tgtEl>
                                        <p:attrNameLst>
                                          <p:attrName>style.visibility</p:attrName>
                                        </p:attrNameLst>
                                      </p:cBhvr>
                                      <p:to>
                                        <p:strVal val="visible"/>
                                      </p:to>
                                    </p:set>
                                    <p:animEffect transition="in" filter="fade">
                                      <p:cBhvr>
                                        <p:cTn id="27" dur="500"/>
                                        <p:tgtEl>
                                          <p:spTgt spid="50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5">
                                            <p:txEl>
                                              <p:pRg st="5" end="5"/>
                                            </p:txEl>
                                          </p:spTgt>
                                        </p:tgtEl>
                                        <p:attrNameLst>
                                          <p:attrName>style.visibility</p:attrName>
                                        </p:attrNameLst>
                                      </p:cBhvr>
                                      <p:to>
                                        <p:strVal val="visible"/>
                                      </p:to>
                                    </p:set>
                                    <p:animEffect transition="in" filter="fade">
                                      <p:cBhvr>
                                        <p:cTn id="32" dur="500"/>
                                        <p:tgtEl>
                                          <p:spTgt spid="50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7"/>
          <p:cNvSpPr txBox="1">
            <a:spLocks noGrp="1"/>
          </p:cNvSpPr>
          <p:nvPr>
            <p:ph type="title"/>
          </p:nvPr>
        </p:nvSpPr>
        <p:spPr>
          <a:prstGeom prst="rect">
            <a:avLst/>
          </a:prstGeom>
          <a:noFill/>
          <a:ln>
            <a:noFill/>
          </a:ln>
        </p:spPr>
        <p:txBody>
          <a:bodyPr spcFirstLastPara="1" wrap="square" lIns="81025" tIns="40500" rIns="81025" bIns="40500" anchor="ctr" anchorCtr="0">
            <a:normAutofit/>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Outlier </a:t>
            </a:r>
            <a:br>
              <a:rPr lang="en-US" sz="3200" b="1" i="0" u="none">
                <a:solidFill>
                  <a:srgbClr val="C00000"/>
                </a:solidFill>
                <a:latin typeface="Calibri"/>
                <a:ea typeface="Calibri"/>
                <a:cs typeface="Calibri"/>
                <a:sym typeface="Calibri"/>
              </a:rPr>
            </a:br>
            <a:endParaRPr/>
          </a:p>
        </p:txBody>
      </p:sp>
      <p:sp>
        <p:nvSpPr>
          <p:cNvPr id="512" name="Google Shape;512;p67"/>
          <p:cNvSpPr txBox="1">
            <a:spLocks noGrp="1"/>
          </p:cNvSpPr>
          <p:nvPr>
            <p:ph idx="1"/>
          </p:nvPr>
        </p:nvSpPr>
        <p:spPr>
          <a:xfrm>
            <a:off x="457200" y="1181100"/>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Outliers are those </a:t>
            </a:r>
            <a:r>
              <a:rPr lang="en-US" sz="2000" b="1" i="0" u="none">
                <a:solidFill>
                  <a:schemeClr val="dk1"/>
                </a:solidFill>
                <a:latin typeface="Calibri"/>
                <a:ea typeface="Calibri"/>
                <a:cs typeface="Calibri"/>
                <a:sym typeface="Calibri"/>
              </a:rPr>
              <a:t>data points that are significantly different from the rest of the dataset</a:t>
            </a:r>
            <a:r>
              <a:rPr lang="en-US" sz="2000" b="0" i="0" u="none">
                <a:solidFill>
                  <a:schemeClr val="dk1"/>
                </a:solidFill>
                <a:latin typeface="Calibri"/>
                <a:ea typeface="Calibri"/>
                <a:cs typeface="Calibri"/>
                <a:sym typeface="Calibri"/>
              </a:rPr>
              <a: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They are often abnormal observations that skew the data distribution, and arise due to incorrect data entry  or false observations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outlier formula — also known as the 1.5 IQR rule — is a Thumb rule  used for identifying outliers.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outlier formula designates outliers based on an upper and lower boundary .i.e.,</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Anything above Q3   +   1.5   x   IQR is an outlier</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1" i="0" u="none">
                <a:solidFill>
                  <a:schemeClr val="dk1"/>
                </a:solidFill>
                <a:latin typeface="Calibri"/>
                <a:ea typeface="Calibri"/>
                <a:cs typeface="Calibri"/>
                <a:sym typeface="Calibri"/>
              </a:rPr>
              <a:t>Anything below Q1   -   1.5   x   IQR is an outlier</a:t>
            </a:r>
            <a:endParaRPr/>
          </a:p>
          <a:p>
            <a:pPr marL="303213" marR="0" lvl="0" indent="-176213" algn="l" rtl="0">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
                                            <p:txEl>
                                              <p:pRg st="0" end="0"/>
                                            </p:txEl>
                                          </p:spTgt>
                                        </p:tgtEl>
                                        <p:attrNameLst>
                                          <p:attrName>style.visibility</p:attrName>
                                        </p:attrNameLst>
                                      </p:cBhvr>
                                      <p:to>
                                        <p:strVal val="visible"/>
                                      </p:to>
                                    </p:set>
                                    <p:animEffect transition="in" filter="fade">
                                      <p:cBhvr>
                                        <p:cTn id="7" dur="500"/>
                                        <p:tgtEl>
                                          <p:spTgt spid="5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
                                            <p:txEl>
                                              <p:pRg st="1" end="1"/>
                                            </p:txEl>
                                          </p:spTgt>
                                        </p:tgtEl>
                                        <p:attrNameLst>
                                          <p:attrName>style.visibility</p:attrName>
                                        </p:attrNameLst>
                                      </p:cBhvr>
                                      <p:to>
                                        <p:strVal val="visible"/>
                                      </p:to>
                                    </p:set>
                                    <p:animEffect transition="in" filter="fade">
                                      <p:cBhvr>
                                        <p:cTn id="12" dur="500"/>
                                        <p:tgtEl>
                                          <p:spTgt spid="5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
                                            <p:txEl>
                                              <p:pRg st="2" end="2"/>
                                            </p:txEl>
                                          </p:spTgt>
                                        </p:tgtEl>
                                        <p:attrNameLst>
                                          <p:attrName>style.visibility</p:attrName>
                                        </p:attrNameLst>
                                      </p:cBhvr>
                                      <p:to>
                                        <p:strVal val="visible"/>
                                      </p:to>
                                    </p:set>
                                    <p:animEffect transition="in" filter="fade">
                                      <p:cBhvr>
                                        <p:cTn id="17" dur="500"/>
                                        <p:tgtEl>
                                          <p:spTgt spid="5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
                                            <p:txEl>
                                              <p:pRg st="3" end="3"/>
                                            </p:txEl>
                                          </p:spTgt>
                                        </p:tgtEl>
                                        <p:attrNameLst>
                                          <p:attrName>style.visibility</p:attrName>
                                        </p:attrNameLst>
                                      </p:cBhvr>
                                      <p:to>
                                        <p:strVal val="visible"/>
                                      </p:to>
                                    </p:set>
                                    <p:animEffect transition="in" filter="fade">
                                      <p:cBhvr>
                                        <p:cTn id="22" dur="500"/>
                                        <p:tgtEl>
                                          <p:spTgt spid="5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2">
                                            <p:txEl>
                                              <p:pRg st="4" end="4"/>
                                            </p:txEl>
                                          </p:spTgt>
                                        </p:tgtEl>
                                        <p:attrNameLst>
                                          <p:attrName>style.visibility</p:attrName>
                                        </p:attrNameLst>
                                      </p:cBhvr>
                                      <p:to>
                                        <p:strVal val="visible"/>
                                      </p:to>
                                    </p:set>
                                    <p:animEffect transition="in" filter="fade">
                                      <p:cBhvr>
                                        <p:cTn id="27" dur="500"/>
                                        <p:tgtEl>
                                          <p:spTgt spid="5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2">
                                            <p:txEl>
                                              <p:pRg st="5" end="5"/>
                                            </p:txEl>
                                          </p:spTgt>
                                        </p:tgtEl>
                                        <p:attrNameLst>
                                          <p:attrName>style.visibility</p:attrName>
                                        </p:attrNameLst>
                                      </p:cBhvr>
                                      <p:to>
                                        <p:strVal val="visible"/>
                                      </p:to>
                                    </p:set>
                                    <p:animEffect transition="in" filter="fade">
                                      <p:cBhvr>
                                        <p:cTn id="32" dur="500"/>
                                        <p:tgtEl>
                                          <p:spTgt spid="5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2">
                                            <p:txEl>
                                              <p:pRg st="6" end="6"/>
                                            </p:txEl>
                                          </p:spTgt>
                                        </p:tgtEl>
                                        <p:attrNameLst>
                                          <p:attrName>style.visibility</p:attrName>
                                        </p:attrNameLst>
                                      </p:cBhvr>
                                      <p:to>
                                        <p:strVal val="visible"/>
                                      </p:to>
                                    </p:set>
                                    <p:animEffect transition="in" filter="fade">
                                      <p:cBhvr>
                                        <p:cTn id="37" dur="500"/>
                                        <p:tgtEl>
                                          <p:spTgt spid="5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68" descr="Detecting and Treating Outliers | How to Handle Outliers"/>
          <p:cNvPicPr preferRelativeResize="0"/>
          <p:nvPr/>
        </p:nvPicPr>
        <p:blipFill rotWithShape="1">
          <a:blip r:embed="rId3">
            <a:alphaModFix/>
          </a:blip>
          <a:srcRect/>
          <a:stretch/>
        </p:blipFill>
        <p:spPr>
          <a:xfrm>
            <a:off x="1066800" y="571500"/>
            <a:ext cx="6858000"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6"/>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FF0000"/>
              </a:buClr>
              <a:buSzPts val="2400"/>
              <a:buFont typeface="Calibri"/>
              <a:buNone/>
            </a:pPr>
            <a:r>
              <a:rPr lang="en-US" sz="2400" b="1" i="0" u="none">
                <a:solidFill>
                  <a:srgbClr val="FF0000"/>
                </a:solidFill>
                <a:latin typeface="Calibri"/>
                <a:ea typeface="Calibri"/>
                <a:cs typeface="Calibri"/>
                <a:sym typeface="Calibri"/>
              </a:rPr>
              <a:t/>
            </a:r>
            <a:br>
              <a:rPr lang="en-US" sz="2400" b="1" i="0" u="none">
                <a:solidFill>
                  <a:srgbClr val="FF0000"/>
                </a:solidFill>
                <a:latin typeface="Calibri"/>
                <a:ea typeface="Calibri"/>
                <a:cs typeface="Calibri"/>
                <a:sym typeface="Calibri"/>
              </a:rPr>
            </a:br>
            <a:r>
              <a:rPr lang="en-US" sz="2400" b="1" i="0" u="none">
                <a:solidFill>
                  <a:srgbClr val="FF0000"/>
                </a:solidFill>
                <a:latin typeface="Calibri"/>
                <a:ea typeface="Calibri"/>
                <a:cs typeface="Calibri"/>
                <a:sym typeface="Calibri"/>
              </a:rPr>
              <a:t>Why is Data Representation Important in Machine Learning? </a:t>
            </a:r>
            <a:r>
              <a:rPr lang="en-US" sz="2400" b="0" i="0" u="none">
                <a:solidFill>
                  <a:srgbClr val="FF0000"/>
                </a:solidFill>
                <a:latin typeface="Calibri"/>
                <a:ea typeface="Calibri"/>
                <a:cs typeface="Calibri"/>
                <a:sym typeface="Calibri"/>
              </a:rPr>
              <a:t/>
            </a:r>
            <a:br>
              <a:rPr lang="en-US" sz="2400" b="0" i="0" u="none">
                <a:solidFill>
                  <a:srgbClr val="FF0000"/>
                </a:solidFill>
                <a:latin typeface="Calibri"/>
                <a:ea typeface="Calibri"/>
                <a:cs typeface="Calibri"/>
                <a:sym typeface="Calibri"/>
              </a:rPr>
            </a:br>
            <a:endParaRPr/>
          </a:p>
        </p:txBody>
      </p:sp>
      <p:sp>
        <p:nvSpPr>
          <p:cNvPr id="127" name="Google Shape;127;p6"/>
          <p:cNvSpPr txBox="1">
            <a:spLocks noGrp="1"/>
          </p:cNvSpPr>
          <p:nvPr>
            <p:ph idx="1"/>
          </p:nvPr>
        </p:nvSpPr>
        <p:spPr>
          <a:xfrm>
            <a:off x="457200" y="998537"/>
            <a:ext cx="8229600" cy="4106862"/>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200"/>
              <a:buFont typeface="Arial"/>
              <a:buChar char="•"/>
            </a:pPr>
            <a:r>
              <a:rPr lang="en-US" sz="2200" b="1" i="0" u="none">
                <a:solidFill>
                  <a:schemeClr val="dk1"/>
                </a:solidFill>
                <a:latin typeface="Calibri"/>
                <a:ea typeface="Calibri"/>
                <a:cs typeface="Calibri"/>
                <a:sym typeface="Calibri"/>
              </a:rPr>
              <a:t>Model Performance</a:t>
            </a:r>
            <a:r>
              <a:rPr lang="en-US" sz="2200" b="0" i="0" u="none">
                <a:solidFill>
                  <a:schemeClr val="dk1"/>
                </a:solidFill>
                <a:latin typeface="Calibri"/>
                <a:ea typeface="Calibri"/>
                <a:cs typeface="Calibri"/>
                <a:sym typeface="Calibri"/>
              </a:rPr>
              <a:t>: Proper data representation can greatly enhance a machine learning model’s ability to learn patterns and generalize well to new data. </a:t>
            </a:r>
            <a:endParaRPr/>
          </a:p>
          <a:p>
            <a:pPr marL="303212" marR="0" lvl="0" indent="-303212" algn="l" rtl="0">
              <a:lnSpc>
                <a:spcPct val="100000"/>
              </a:lnSpc>
              <a:spcBef>
                <a:spcPts val="440"/>
              </a:spcBef>
              <a:spcAft>
                <a:spcPts val="0"/>
              </a:spcAft>
              <a:buClr>
                <a:schemeClr val="dk1"/>
              </a:buClr>
              <a:buSzPts val="2200"/>
              <a:buFont typeface="Arial"/>
              <a:buChar char="•"/>
            </a:pPr>
            <a:r>
              <a:rPr lang="en-US" sz="2200" b="1" i="0" u="none">
                <a:solidFill>
                  <a:schemeClr val="dk1"/>
                </a:solidFill>
                <a:latin typeface="Calibri"/>
                <a:ea typeface="Calibri"/>
                <a:cs typeface="Calibri"/>
                <a:sym typeface="Calibri"/>
              </a:rPr>
              <a:t>Handling Complex Problems</a:t>
            </a:r>
            <a:r>
              <a:rPr lang="en-US" sz="2200" b="0" i="0" u="none">
                <a:solidFill>
                  <a:schemeClr val="dk1"/>
                </a:solidFill>
                <a:latin typeface="Calibri"/>
                <a:ea typeface="Calibri"/>
                <a:cs typeface="Calibri"/>
                <a:sym typeface="Calibri"/>
              </a:rPr>
              <a:t>: Advanced problems like natural language understanding, image recognition, or sequential forecasting require specialized data representations to capture the intrinsic structure of the data. </a:t>
            </a:r>
            <a:endParaRPr/>
          </a:p>
          <a:p>
            <a:pPr marL="303212" marR="0" lvl="0" indent="-303212" algn="l" rtl="0">
              <a:lnSpc>
                <a:spcPct val="100000"/>
              </a:lnSpc>
              <a:spcBef>
                <a:spcPts val="480"/>
              </a:spcBef>
              <a:spcAft>
                <a:spcPts val="0"/>
              </a:spcAft>
              <a:buClr>
                <a:schemeClr val="dk1"/>
              </a:buClr>
              <a:buSzPts val="2200"/>
              <a:buFont typeface="Arial"/>
              <a:buChar char="•"/>
            </a:pPr>
            <a:r>
              <a:rPr lang="en-US" sz="2200" b="1" i="0" u="none">
                <a:solidFill>
                  <a:schemeClr val="dk1"/>
                </a:solidFill>
                <a:latin typeface="Calibri"/>
                <a:ea typeface="Calibri"/>
                <a:cs typeface="Calibri"/>
                <a:sym typeface="Calibri"/>
              </a:rPr>
              <a:t>Efficiency</a:t>
            </a:r>
            <a:r>
              <a:rPr lang="en-US" sz="2200" b="0" i="0" u="none">
                <a:solidFill>
                  <a:schemeClr val="dk1"/>
                </a:solidFill>
                <a:latin typeface="Calibri"/>
                <a:ea typeface="Calibri"/>
                <a:cs typeface="Calibri"/>
                <a:sym typeface="Calibri"/>
              </a:rPr>
              <a:t>: A good representation simplifies data storage, retrieval, and processing, making the machine learning pipeline more efficient</a:t>
            </a:r>
            <a:r>
              <a:rPr lang="en-US" sz="2400" b="0" i="0" u="none">
                <a:solidFill>
                  <a:schemeClr val="dk1"/>
                </a:solidFill>
                <a:latin typeface="Calibri"/>
                <a:ea typeface="Calibri"/>
                <a:cs typeface="Calibri"/>
                <a:sym typeface="Calibri"/>
              </a:rPr>
              <a:t>. </a:t>
            </a:r>
            <a:endParaRPr/>
          </a:p>
          <a:p>
            <a:pPr marL="303213" marR="0" lvl="0" indent="-150813" algn="l" rtl="0">
              <a:spcBef>
                <a:spcPts val="480"/>
              </a:spcBef>
              <a:spcAft>
                <a:spcPts val="0"/>
              </a:spcAft>
              <a:buClr>
                <a:schemeClr val="dk1"/>
              </a:buClr>
              <a:buSzPts val="2400"/>
              <a:buFont typeface="Arial"/>
              <a:buNone/>
            </a:pPr>
            <a:endParaRPr sz="2400" b="0" i="0" u="none">
              <a:solidFill>
                <a:schemeClr val="dk1"/>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9"/>
          <p:cNvSpPr txBox="1">
            <a:spLocks noGrp="1"/>
          </p:cNvSpPr>
          <p:nvPr>
            <p:ph type="title"/>
          </p:nvPr>
        </p:nvSpPr>
        <p:spPr>
          <a:xfrm>
            <a:off x="762000" y="228600"/>
            <a:ext cx="79248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64E04"/>
              </a:buClr>
              <a:buSzPts val="2400"/>
              <a:buFont typeface="Calibri"/>
              <a:buNone/>
            </a:pPr>
            <a:r>
              <a:rPr lang="en-US" sz="2400" b="1" i="0" u="none">
                <a:solidFill>
                  <a:srgbClr val="C64E04"/>
                </a:solidFill>
                <a:latin typeface="Calibri"/>
                <a:ea typeface="Calibri"/>
                <a:cs typeface="Calibri"/>
                <a:sym typeface="Calibri"/>
              </a:rPr>
              <a:t>Finding measures of Central tendency on simple Data</a:t>
            </a:r>
            <a:endParaRPr/>
          </a:p>
        </p:txBody>
      </p:sp>
      <p:pic>
        <p:nvPicPr>
          <p:cNvPr id="523" name="Google Shape;523;p69"/>
          <p:cNvPicPr preferRelativeResize="0">
            <a:picLocks noGrp="1"/>
          </p:cNvPicPr>
          <p:nvPr>
            <p:ph idx="1"/>
          </p:nvPr>
        </p:nvPicPr>
        <p:blipFill rotWithShape="1">
          <a:blip r:embed="rId3">
            <a:alphaModFix/>
          </a:blip>
          <a:srcRect/>
          <a:stretch/>
        </p:blipFill>
        <p:spPr>
          <a:xfrm>
            <a:off x="838200" y="1295400"/>
            <a:ext cx="7239000" cy="3810000"/>
          </a:xfrm>
          <a:prstGeom prst="rect">
            <a:avLst/>
          </a:prstGeom>
          <a:noFill/>
          <a:ln>
            <a:noFill/>
          </a:ln>
        </p:spPr>
      </p:pic>
      <p:sp>
        <p:nvSpPr>
          <p:cNvPr id="524" name="Google Shape;524;p69"/>
          <p:cNvSpPr txBox="1"/>
          <p:nvPr/>
        </p:nvSpPr>
        <p:spPr>
          <a:xfrm>
            <a:off x="914400" y="1028700"/>
            <a:ext cx="5410200" cy="533400"/>
          </a:xfrm>
          <a:prstGeom prst="rect">
            <a:avLst/>
          </a:prstGeom>
          <a:noFill/>
          <a:ln>
            <a:noFill/>
          </a:ln>
        </p:spPr>
        <p:txBody>
          <a:bodyPr spcFirstLastPara="1" wrap="square" lIns="81025" tIns="40500" rIns="81025" bIns="40500" anchor="ctr"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70"/>
          <p:cNvSpPr txBox="1">
            <a:spLocks noGrp="1"/>
          </p:cNvSpPr>
          <p:nvPr>
            <p:ph type="title"/>
          </p:nvPr>
        </p:nvSpPr>
        <p:spPr>
          <a:xfrm>
            <a:off x="1219200" y="190500"/>
            <a:ext cx="6629400" cy="7239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200"/>
              <a:buFont typeface="Calibri"/>
              <a:buNone/>
            </a:pPr>
            <a:r>
              <a:rPr lang="en-US" sz="3200" b="1" i="0" u="none">
                <a:solidFill>
                  <a:srgbClr val="C00000"/>
                </a:solidFill>
                <a:latin typeface="Calibri"/>
                <a:ea typeface="Calibri"/>
                <a:cs typeface="Calibri"/>
                <a:sym typeface="Calibri"/>
              </a:rPr>
              <a:t>Finding Outliers Using Boxplot </a:t>
            </a:r>
            <a:endParaRPr/>
          </a:p>
        </p:txBody>
      </p:sp>
      <p:pic>
        <p:nvPicPr>
          <p:cNvPr id="530" name="Google Shape;530;p70"/>
          <p:cNvPicPr preferRelativeResize="0">
            <a:picLocks noGrp="1"/>
          </p:cNvPicPr>
          <p:nvPr>
            <p:ph idx="1"/>
          </p:nvPr>
        </p:nvPicPr>
        <p:blipFill rotWithShape="1">
          <a:blip r:embed="rId3">
            <a:alphaModFix/>
          </a:blip>
          <a:srcRect/>
          <a:stretch/>
        </p:blipFill>
        <p:spPr>
          <a:xfrm>
            <a:off x="1392237" y="1028700"/>
            <a:ext cx="6359525" cy="40767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71"/>
          <p:cNvSpPr txBox="1">
            <a:spLocks noGrp="1"/>
          </p:cNvSpPr>
          <p:nvPr>
            <p:ph type="title"/>
          </p:nvPr>
        </p:nvSpPr>
        <p:spPr>
          <a:xfrm>
            <a:off x="990600" y="228600"/>
            <a:ext cx="75438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Calibri"/>
              <a:buNone/>
            </a:pPr>
            <a:r>
              <a:rPr lang="en-US" sz="2800" b="1" i="0" u="none">
                <a:solidFill>
                  <a:srgbClr val="C00000"/>
                </a:solidFill>
                <a:latin typeface="Calibri"/>
                <a:ea typeface="Calibri"/>
                <a:cs typeface="Calibri"/>
                <a:sym typeface="Calibri"/>
              </a:rPr>
              <a:t>Effect of Outliers on Central tendency measures</a:t>
            </a:r>
            <a:endParaRPr/>
          </a:p>
        </p:txBody>
      </p:sp>
      <p:pic>
        <p:nvPicPr>
          <p:cNvPr id="536" name="Google Shape;536;p71"/>
          <p:cNvPicPr preferRelativeResize="0">
            <a:picLocks noGrp="1"/>
          </p:cNvPicPr>
          <p:nvPr>
            <p:ph idx="1"/>
          </p:nvPr>
        </p:nvPicPr>
        <p:blipFill rotWithShape="1">
          <a:blip r:embed="rId3">
            <a:alphaModFix/>
          </a:blip>
          <a:srcRect/>
          <a:stretch/>
        </p:blipFill>
        <p:spPr>
          <a:xfrm>
            <a:off x="990600" y="1333500"/>
            <a:ext cx="6867525" cy="2447925"/>
          </a:xfrm>
          <a:prstGeom prst="rect">
            <a:avLst/>
          </a:prstGeom>
          <a:noFill/>
          <a:ln>
            <a:noFill/>
          </a:ln>
        </p:spPr>
      </p:pic>
      <p:sp>
        <p:nvSpPr>
          <p:cNvPr id="537" name="Google Shape;537;p71"/>
          <p:cNvSpPr txBox="1"/>
          <p:nvPr/>
        </p:nvSpPr>
        <p:spPr>
          <a:xfrm>
            <a:off x="990600" y="4152900"/>
            <a:ext cx="7543800" cy="952500"/>
          </a:xfrm>
          <a:prstGeom prst="rect">
            <a:avLst/>
          </a:prstGeom>
          <a:noFill/>
          <a:ln>
            <a:noFill/>
          </a:ln>
        </p:spPr>
        <p:txBody>
          <a:bodyPr spcFirstLastPara="1" wrap="square" lIns="81025" tIns="40500" rIns="81025" bIns="40500" anchor="ctr" anchorCtr="0">
            <a:noAutofit/>
          </a:bodyPr>
          <a:lstStyle/>
          <a:p>
            <a:pPr marL="0" marR="0" lvl="0" indent="0" algn="l" rtl="0">
              <a:lnSpc>
                <a:spcPct val="100000"/>
              </a:lnSpc>
              <a:spcBef>
                <a:spcPts val="0"/>
              </a:spcBef>
              <a:spcAft>
                <a:spcPts val="0"/>
              </a:spcAft>
              <a:buClr>
                <a:schemeClr val="dk1"/>
              </a:buClr>
              <a:buSzPts val="2400"/>
              <a:buFont typeface="Calibri"/>
              <a:buNone/>
            </a:pPr>
            <a:r>
              <a:rPr lang="en-US" sz="2400" b="1" i="0" u="none">
                <a:solidFill>
                  <a:schemeClr val="dk1"/>
                </a:solidFill>
                <a:latin typeface="Calibri"/>
                <a:ea typeface="Calibri"/>
                <a:cs typeface="Calibri"/>
                <a:sym typeface="Calibri"/>
              </a:rPr>
              <a:t>By comparing measures of central tendency on two datasets(without &amp; with outliers) , It is evident that mean is most effected due to outliers.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2"/>
          <p:cNvSpPr txBox="1">
            <a:spLocks noGrp="1"/>
          </p:cNvSpPr>
          <p:nvPr>
            <p:ph type="title"/>
          </p:nvPr>
        </p:nvSpPr>
        <p:spPr>
          <a:xfrm>
            <a:off x="914400" y="228600"/>
            <a:ext cx="7086600" cy="9525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2800"/>
              <a:buFont typeface="Arial"/>
              <a:buNone/>
            </a:pPr>
            <a:r>
              <a:rPr lang="en-US" sz="2800" b="1" i="0" u="none">
                <a:solidFill>
                  <a:srgbClr val="C00000"/>
                </a:solidFill>
                <a:latin typeface="Arial"/>
                <a:ea typeface="Arial"/>
                <a:cs typeface="Arial"/>
                <a:sym typeface="Arial"/>
              </a:rPr>
              <a:t>Mean absolute deviation (MAD)</a:t>
            </a:r>
            <a:endParaRPr/>
          </a:p>
        </p:txBody>
      </p:sp>
      <p:sp>
        <p:nvSpPr>
          <p:cNvPr id="543" name="Google Shape;543;p72"/>
          <p:cNvSpPr txBox="1">
            <a:spLocks noGrp="1"/>
          </p:cNvSpPr>
          <p:nvPr>
            <p:ph idx="1"/>
          </p:nvPr>
        </p:nvSpPr>
        <p:spPr>
          <a:xfrm>
            <a:off x="457200" y="1152525"/>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mean absolute deviation (MAD) of a data-set is the average distance between each data point of the data-set and the mean of dataset. i.e it represents the amount of variation that occurs around the mean value in the data-set.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It is also a measure of variation.</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 It is calculated as the average of the sum of the absolute difference between each value of the data-set and the mean.</a:t>
            </a:r>
            <a:endParaRPr/>
          </a:p>
        </p:txBody>
      </p:sp>
      <p:pic>
        <p:nvPicPr>
          <p:cNvPr id="544" name="Google Shape;544;p72"/>
          <p:cNvPicPr preferRelativeResize="0"/>
          <p:nvPr/>
        </p:nvPicPr>
        <p:blipFill rotWithShape="1">
          <a:blip r:embed="rId3">
            <a:alphaModFix/>
          </a:blip>
          <a:srcRect/>
          <a:stretch/>
        </p:blipFill>
        <p:spPr>
          <a:xfrm>
            <a:off x="2614612" y="3619500"/>
            <a:ext cx="2857500" cy="1000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animEffect transition="in" filter="fade">
                                      <p:cBhvr>
                                        <p:cTn id="7" dur="500"/>
                                        <p:tgtEl>
                                          <p:spTgt spid="5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3">
                                            <p:txEl>
                                              <p:pRg st="1" end="1"/>
                                            </p:txEl>
                                          </p:spTgt>
                                        </p:tgtEl>
                                        <p:attrNameLst>
                                          <p:attrName>style.visibility</p:attrName>
                                        </p:attrNameLst>
                                      </p:cBhvr>
                                      <p:to>
                                        <p:strVal val="visible"/>
                                      </p:to>
                                    </p:set>
                                    <p:animEffect transition="in" filter="fade">
                                      <p:cBhvr>
                                        <p:cTn id="12" dur="500"/>
                                        <p:tgtEl>
                                          <p:spTgt spid="5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3">
                                            <p:txEl>
                                              <p:pRg st="2" end="2"/>
                                            </p:txEl>
                                          </p:spTgt>
                                        </p:tgtEl>
                                        <p:attrNameLst>
                                          <p:attrName>style.visibility</p:attrName>
                                        </p:attrNameLst>
                                      </p:cBhvr>
                                      <p:to>
                                        <p:strVal val="visible"/>
                                      </p:to>
                                    </p:set>
                                    <p:animEffect transition="in" filter="fade">
                                      <p:cBhvr>
                                        <p:cTn id="17" dur="500"/>
                                        <p:tgtEl>
                                          <p:spTgt spid="5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73"/>
          <p:cNvSpPr txBox="1">
            <a:spLocks noGrp="1"/>
          </p:cNvSpPr>
          <p:nvPr>
            <p:ph idx="1"/>
          </p:nvPr>
        </p:nvSpPr>
        <p:spPr>
          <a:xfrm>
            <a:off x="457200" y="571500"/>
            <a:ext cx="8229600" cy="51435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Suppose we have 4 values are 5, 7, 9, and 3.</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MAD is the measure of spread (variability).</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 </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Here || gives the absolute value that means all negative deviation (distance) made positive.</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p:txBody>
      </p:sp>
      <p:pic>
        <p:nvPicPr>
          <p:cNvPr id="550" name="Google Shape;550;p73" descr="MAD"/>
          <p:cNvPicPr preferRelativeResize="0"/>
          <p:nvPr/>
        </p:nvPicPr>
        <p:blipFill rotWithShape="1">
          <a:blip r:embed="rId3">
            <a:alphaModFix/>
          </a:blip>
          <a:srcRect/>
          <a:stretch/>
        </p:blipFill>
        <p:spPr>
          <a:xfrm>
            <a:off x="1295400" y="2324100"/>
            <a:ext cx="6726237" cy="2225675"/>
          </a:xfrm>
          <a:prstGeom prst="rect">
            <a:avLst/>
          </a:prstGeom>
          <a:noFill/>
          <a:ln>
            <a:noFill/>
          </a:ln>
        </p:spPr>
      </p:pic>
      <p:sp>
        <p:nvSpPr>
          <p:cNvPr id="551" name="Google Shape;551;p73"/>
          <p:cNvSpPr txBox="1"/>
          <p:nvPr/>
        </p:nvSpPr>
        <p:spPr>
          <a:xfrm>
            <a:off x="3219450" y="1747837"/>
            <a:ext cx="2085975" cy="5143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600" b="0" i="0" u="none">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49">
                                            <p:txEl>
                                              <p:pRg st="0" end="0"/>
                                            </p:txEl>
                                          </p:spTgt>
                                        </p:tgtEl>
                                        <p:attrNameLst>
                                          <p:attrName>style.visibility</p:attrName>
                                        </p:attrNameLst>
                                      </p:cBhvr>
                                      <p:to>
                                        <p:strVal val="visible"/>
                                      </p:to>
                                    </p:set>
                                    <p:anim calcmode="lin" valueType="num">
                                      <p:cBhvr additive="base">
                                        <p:cTn id="7" dur="500"/>
                                        <p:tgtEl>
                                          <p:spTgt spid="54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49">
                                            <p:txEl>
                                              <p:pRg st="1" end="1"/>
                                            </p:txEl>
                                          </p:spTgt>
                                        </p:tgtEl>
                                        <p:attrNameLst>
                                          <p:attrName>style.visibility</p:attrName>
                                        </p:attrNameLst>
                                      </p:cBhvr>
                                      <p:to>
                                        <p:strVal val="visible"/>
                                      </p:to>
                                    </p:set>
                                    <p:anim calcmode="lin" valueType="num">
                                      <p:cBhvr additive="base">
                                        <p:cTn id="12" dur="500"/>
                                        <p:tgtEl>
                                          <p:spTgt spid="54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49">
                                            <p:txEl>
                                              <p:pRg st="2" end="2"/>
                                            </p:txEl>
                                          </p:spTgt>
                                        </p:tgtEl>
                                        <p:attrNameLst>
                                          <p:attrName>style.visibility</p:attrName>
                                        </p:attrNameLst>
                                      </p:cBhvr>
                                      <p:to>
                                        <p:strVal val="visible"/>
                                      </p:to>
                                    </p:set>
                                    <p:anim calcmode="lin" valueType="num">
                                      <p:cBhvr additive="base">
                                        <p:cTn id="17" dur="500"/>
                                        <p:tgtEl>
                                          <p:spTgt spid="54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49">
                                            <p:txEl>
                                              <p:pRg st="3" end="3"/>
                                            </p:txEl>
                                          </p:spTgt>
                                        </p:tgtEl>
                                        <p:attrNameLst>
                                          <p:attrName>style.visibility</p:attrName>
                                        </p:attrNameLst>
                                      </p:cBhvr>
                                      <p:to>
                                        <p:strVal val="visible"/>
                                      </p:to>
                                    </p:set>
                                    <p:anim calcmode="lin" valueType="num">
                                      <p:cBhvr additive="base">
                                        <p:cTn id="22" dur="500"/>
                                        <p:tgtEl>
                                          <p:spTgt spid="54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49">
                                            <p:txEl>
                                              <p:pRg st="4" end="4"/>
                                            </p:txEl>
                                          </p:spTgt>
                                        </p:tgtEl>
                                        <p:attrNameLst>
                                          <p:attrName>style.visibility</p:attrName>
                                        </p:attrNameLst>
                                      </p:cBhvr>
                                      <p:to>
                                        <p:strVal val="visible"/>
                                      </p:to>
                                    </p:set>
                                    <p:anim calcmode="lin" valueType="num">
                                      <p:cBhvr additive="base">
                                        <p:cTn id="27" dur="500"/>
                                        <p:tgtEl>
                                          <p:spTgt spid="54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9">
                                            <p:txEl>
                                              <p:pRg st="5" end="5"/>
                                            </p:txEl>
                                          </p:spTgt>
                                        </p:tgtEl>
                                        <p:attrNameLst>
                                          <p:attrName>style.visibility</p:attrName>
                                        </p:attrNameLst>
                                      </p:cBhvr>
                                      <p:to>
                                        <p:strVal val="visible"/>
                                      </p:to>
                                    </p:set>
                                    <p:anim calcmode="lin" valueType="num">
                                      <p:cBhvr additive="base">
                                        <p:cTn id="32" dur="500"/>
                                        <p:tgtEl>
                                          <p:spTgt spid="54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49">
                                            <p:txEl>
                                              <p:pRg st="6" end="6"/>
                                            </p:txEl>
                                          </p:spTgt>
                                        </p:tgtEl>
                                        <p:attrNameLst>
                                          <p:attrName>style.visibility</p:attrName>
                                        </p:attrNameLst>
                                      </p:cBhvr>
                                      <p:to>
                                        <p:strVal val="visible"/>
                                      </p:to>
                                    </p:set>
                                    <p:anim calcmode="lin" valueType="num">
                                      <p:cBhvr additive="base">
                                        <p:cTn id="37" dur="500"/>
                                        <p:tgtEl>
                                          <p:spTgt spid="54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549">
                                            <p:txEl>
                                              <p:pRg st="7" end="7"/>
                                            </p:txEl>
                                          </p:spTgt>
                                        </p:tgtEl>
                                        <p:attrNameLst>
                                          <p:attrName>style.visibility</p:attrName>
                                        </p:attrNameLst>
                                      </p:cBhvr>
                                      <p:to>
                                        <p:strVal val="visible"/>
                                      </p:to>
                                    </p:set>
                                    <p:anim calcmode="lin" valueType="num">
                                      <p:cBhvr additive="base">
                                        <p:cTn id="42" dur="500"/>
                                        <p:tgtEl>
                                          <p:spTgt spid="54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549">
                                            <p:txEl>
                                              <p:pRg st="8" end="8"/>
                                            </p:txEl>
                                          </p:spTgt>
                                        </p:tgtEl>
                                        <p:attrNameLst>
                                          <p:attrName>style.visibility</p:attrName>
                                        </p:attrNameLst>
                                      </p:cBhvr>
                                      <p:to>
                                        <p:strVal val="visible"/>
                                      </p:to>
                                    </p:set>
                                    <p:anim calcmode="lin" valueType="num">
                                      <p:cBhvr additive="base">
                                        <p:cTn id="47" dur="500"/>
                                        <p:tgtEl>
                                          <p:spTgt spid="549">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549">
                                            <p:txEl>
                                              <p:pRg st="9" end="9"/>
                                            </p:txEl>
                                          </p:spTgt>
                                        </p:tgtEl>
                                        <p:attrNameLst>
                                          <p:attrName>style.visibility</p:attrName>
                                        </p:attrNameLst>
                                      </p:cBhvr>
                                      <p:to>
                                        <p:strVal val="visible"/>
                                      </p:to>
                                    </p:set>
                                    <p:anim calcmode="lin" valueType="num">
                                      <p:cBhvr additive="base">
                                        <p:cTn id="52" dur="500"/>
                                        <p:tgtEl>
                                          <p:spTgt spid="549">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549">
                                            <p:txEl>
                                              <p:pRg st="10" end="10"/>
                                            </p:txEl>
                                          </p:spTgt>
                                        </p:tgtEl>
                                        <p:attrNameLst>
                                          <p:attrName>style.visibility</p:attrName>
                                        </p:attrNameLst>
                                      </p:cBhvr>
                                      <p:to>
                                        <p:strVal val="visible"/>
                                      </p:to>
                                    </p:set>
                                    <p:anim calcmode="lin" valueType="num">
                                      <p:cBhvr additive="base">
                                        <p:cTn id="57" dur="500"/>
                                        <p:tgtEl>
                                          <p:spTgt spid="549">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549">
                                            <p:txEl>
                                              <p:pRg st="11" end="11"/>
                                            </p:txEl>
                                          </p:spTgt>
                                        </p:tgtEl>
                                        <p:attrNameLst>
                                          <p:attrName>style.visibility</p:attrName>
                                        </p:attrNameLst>
                                      </p:cBhvr>
                                      <p:to>
                                        <p:strVal val="visible"/>
                                      </p:to>
                                    </p:set>
                                    <p:anim calcmode="lin" valueType="num">
                                      <p:cBhvr additive="base">
                                        <p:cTn id="62" dur="500"/>
                                        <p:tgtEl>
                                          <p:spTgt spid="549">
                                            <p:txEl>
                                              <p:pRg st="11" end="11"/>
                                            </p:txEl>
                                          </p:spTgt>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49">
                                            <p:txEl>
                                              <p:pRg st="12" end="12"/>
                                            </p:txEl>
                                          </p:spTgt>
                                        </p:tgtEl>
                                        <p:attrNameLst>
                                          <p:attrName>style.visibility</p:attrName>
                                        </p:attrNameLst>
                                      </p:cBhvr>
                                      <p:to>
                                        <p:strVal val="visible"/>
                                      </p:to>
                                    </p:set>
                                    <p:anim calcmode="lin" valueType="num">
                                      <p:cBhvr additive="base">
                                        <p:cTn id="67" dur="500"/>
                                        <p:tgtEl>
                                          <p:spTgt spid="549">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550"/>
                                        </p:tgtEl>
                                        <p:attrNameLst>
                                          <p:attrName>style.visibility</p:attrName>
                                        </p:attrNameLst>
                                      </p:cBhvr>
                                      <p:to>
                                        <p:strVal val="visible"/>
                                      </p:to>
                                    </p:set>
                                    <p:anim calcmode="lin" valueType="num">
                                      <p:cBhvr additive="base">
                                        <p:cTn id="72" dur="500"/>
                                        <p:tgtEl>
                                          <p:spTgt spid="5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4"/>
          <p:cNvSpPr txBox="1">
            <a:spLocks noGrp="1"/>
          </p:cNvSpPr>
          <p:nvPr>
            <p:ph type="title"/>
          </p:nvPr>
        </p:nvSpPr>
        <p:spPr>
          <a:xfrm>
            <a:off x="457200" y="114300"/>
            <a:ext cx="8229600" cy="723900"/>
          </a:xfrm>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2800"/>
              <a:buFont typeface="Arial"/>
              <a:buNone/>
            </a:pPr>
            <a:r>
              <a:rPr lang="en-US" sz="2800" b="1" i="0" u="none">
                <a:solidFill>
                  <a:schemeClr val="dk1"/>
                </a:solidFill>
                <a:latin typeface="Arial"/>
                <a:ea typeface="Arial"/>
                <a:cs typeface="Arial"/>
                <a:sym typeface="Arial"/>
              </a:rPr>
              <a:t/>
            </a:r>
            <a:br>
              <a:rPr lang="en-US" sz="2800" b="1" i="0" u="none">
                <a:solidFill>
                  <a:schemeClr val="dk1"/>
                </a:solidFill>
                <a:latin typeface="Arial"/>
                <a:ea typeface="Arial"/>
                <a:cs typeface="Arial"/>
                <a:sym typeface="Arial"/>
              </a:rPr>
            </a:br>
            <a:r>
              <a:rPr lang="en-US" sz="2800" b="1" i="0" u="none">
                <a:solidFill>
                  <a:schemeClr val="dk1"/>
                </a:solidFill>
                <a:latin typeface="Arial"/>
                <a:ea typeface="Arial"/>
                <a:cs typeface="Arial"/>
                <a:sym typeface="Arial"/>
              </a:rPr>
              <a:t>Covariance</a:t>
            </a:r>
            <a:br>
              <a:rPr lang="en-US" sz="2800" b="1" i="0" u="none">
                <a:solidFill>
                  <a:schemeClr val="dk1"/>
                </a:solidFill>
                <a:latin typeface="Arial"/>
                <a:ea typeface="Arial"/>
                <a:cs typeface="Arial"/>
                <a:sym typeface="Arial"/>
              </a:rPr>
            </a:br>
            <a:endParaRPr/>
          </a:p>
        </p:txBody>
      </p:sp>
      <p:sp>
        <p:nvSpPr>
          <p:cNvPr id="557" name="Google Shape;557;p74"/>
          <p:cNvSpPr txBox="1">
            <a:spLocks noGrp="1"/>
          </p:cNvSpPr>
          <p:nvPr>
            <p:ph idx="1"/>
          </p:nvPr>
        </p:nvSpPr>
        <p:spPr>
          <a:xfrm>
            <a:off x="609600" y="800100"/>
            <a:ext cx="8153400" cy="4724400"/>
          </a:xfrm>
          <a:prstGeom prst="rect">
            <a:avLst/>
          </a:prstGeom>
          <a:noFill/>
          <a:ln>
            <a:noFill/>
          </a:ln>
        </p:spPr>
        <p:txBody>
          <a:bodyPr spcFirstLastPara="1" wrap="square" lIns="81025" tIns="40500" rIns="81025" bIns="40500" anchor="t" anchorCtr="0">
            <a:noAutofit/>
          </a:bodyPr>
          <a:lstStyle/>
          <a:p>
            <a:pPr marL="303212" marR="0" lvl="0" indent="-303212" algn="just" rtl="0">
              <a:lnSpc>
                <a:spcPct val="100000"/>
              </a:lnSpc>
              <a:spcBef>
                <a:spcPts val="0"/>
              </a:spcBef>
              <a:spcAft>
                <a:spcPts val="0"/>
              </a:spcAft>
              <a:buClr>
                <a:srgbClr val="404040"/>
              </a:buClr>
              <a:buSzPts val="2000"/>
              <a:buFont typeface="Arial"/>
              <a:buChar char="•"/>
            </a:pPr>
            <a:r>
              <a:rPr lang="en-US" sz="2000" b="0" i="0" u="none">
                <a:solidFill>
                  <a:srgbClr val="404040"/>
                </a:solidFill>
                <a:latin typeface="Arial"/>
                <a:ea typeface="Arial"/>
                <a:cs typeface="Arial"/>
                <a:sym typeface="Arial"/>
              </a:rPr>
              <a:t>Covariance measures how two variables move with respect to each other .</a:t>
            </a:r>
            <a:endParaRPr/>
          </a:p>
          <a:p>
            <a:pPr marL="303212" marR="0" lvl="0" indent="-303212" algn="just"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The covariance between two random variables X and Y measure the degree to which X and Y are (linearly) related, which means how X varies with Y and vice versa. </a:t>
            </a:r>
            <a:endParaRPr/>
          </a:p>
          <a:p>
            <a:pPr marL="303212" marR="0" lvl="0" indent="-176211" algn="just" rtl="0">
              <a:lnSpc>
                <a:spcPct val="100000"/>
              </a:lnSpc>
              <a:spcBef>
                <a:spcPts val="400"/>
              </a:spcBef>
              <a:spcAft>
                <a:spcPts val="0"/>
              </a:spcAft>
              <a:buClr>
                <a:schemeClr val="dk1"/>
              </a:buClr>
              <a:buSzPts val="2000"/>
              <a:buFont typeface="Arial"/>
              <a:buNone/>
            </a:pPr>
            <a:endParaRPr sz="2000" b="0" i="0" u="none">
              <a:solidFill>
                <a:srgbClr val="404040"/>
              </a:solidFill>
              <a:latin typeface="Arial"/>
              <a:ea typeface="Arial"/>
              <a:cs typeface="Arial"/>
              <a:sym typeface="Arial"/>
            </a:endParaRPr>
          </a:p>
          <a:p>
            <a:pPr marL="303212" marR="0" lvl="0" indent="-303212" algn="just" rtl="0">
              <a:lnSpc>
                <a:spcPct val="100000"/>
              </a:lnSpc>
              <a:spcBef>
                <a:spcPts val="400"/>
              </a:spcBef>
              <a:spcAft>
                <a:spcPts val="0"/>
              </a:spcAft>
              <a:buClr>
                <a:srgbClr val="376092"/>
              </a:buClr>
              <a:buSzPts val="2000"/>
              <a:buFont typeface="Arial"/>
              <a:buNone/>
            </a:pPr>
            <a:r>
              <a:rPr lang="en-US" sz="2000" b="0" i="0" u="none">
                <a:solidFill>
                  <a:srgbClr val="376092"/>
                </a:solidFill>
                <a:latin typeface="Arial"/>
                <a:ea typeface="Arial"/>
                <a:cs typeface="Arial"/>
                <a:sym typeface="Arial"/>
              </a:rPr>
              <a:t>  </a:t>
            </a:r>
            <a:endParaRPr/>
          </a:p>
          <a:p>
            <a:pPr marL="303212" marR="0" lvl="0" indent="-303212" algn="just" rtl="0">
              <a:lnSpc>
                <a:spcPct val="100000"/>
              </a:lnSpc>
              <a:spcBef>
                <a:spcPts val="280"/>
              </a:spcBef>
              <a:spcAft>
                <a:spcPts val="0"/>
              </a:spcAft>
              <a:buClr>
                <a:srgbClr val="376092"/>
              </a:buClr>
              <a:buSzPts val="1400"/>
              <a:buFont typeface="Arial"/>
              <a:buNone/>
            </a:pPr>
            <a:r>
              <a:rPr lang="en-US" sz="1400" b="0" i="0" u="none">
                <a:solidFill>
                  <a:srgbClr val="376092"/>
                </a:solidFill>
                <a:latin typeface="Arial"/>
                <a:ea typeface="Arial"/>
                <a:cs typeface="Arial"/>
                <a:sym typeface="Arial"/>
              </a:rPr>
              <a:t>Where,</a:t>
            </a:r>
            <a:endParaRPr sz="2000" b="0" i="0" u="none">
              <a:solidFill>
                <a:srgbClr val="376092"/>
              </a:solidFill>
              <a:latin typeface="Arial"/>
              <a:ea typeface="Arial"/>
              <a:cs typeface="Arial"/>
              <a:sym typeface="Arial"/>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x = the independent variable</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y = the dependent variable</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n = number of data points in the</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Calibri"/>
              <a:ea typeface="Calibri"/>
              <a:cs typeface="Calibri"/>
              <a:sym typeface="Calibri"/>
            </a:endParaRPr>
          </a:p>
          <a:p>
            <a:pPr marL="303212" marR="0" lvl="0" indent="-303212" algn="just" rtl="0">
              <a:lnSpc>
                <a:spcPct val="100000"/>
              </a:lnSpc>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p:txBody>
      </p:sp>
      <p:pic>
        <p:nvPicPr>
          <p:cNvPr id="558" name="Google Shape;558;p74"/>
          <p:cNvPicPr preferRelativeResize="0"/>
          <p:nvPr/>
        </p:nvPicPr>
        <p:blipFill rotWithShape="1">
          <a:blip r:embed="rId3">
            <a:alphaModFix/>
          </a:blip>
          <a:srcRect/>
          <a:stretch/>
        </p:blipFill>
        <p:spPr>
          <a:xfrm>
            <a:off x="914400" y="4697412"/>
            <a:ext cx="3581400" cy="438150"/>
          </a:xfrm>
          <a:prstGeom prst="rect">
            <a:avLst/>
          </a:prstGeom>
          <a:noFill/>
          <a:ln>
            <a:noFill/>
          </a:ln>
        </p:spPr>
      </p:pic>
      <p:pic>
        <p:nvPicPr>
          <p:cNvPr id="559" name="Google Shape;559;p74"/>
          <p:cNvPicPr preferRelativeResize="0"/>
          <p:nvPr/>
        </p:nvPicPr>
        <p:blipFill rotWithShape="1">
          <a:blip r:embed="rId4">
            <a:alphaModFix/>
          </a:blip>
          <a:srcRect/>
          <a:stretch/>
        </p:blipFill>
        <p:spPr>
          <a:xfrm>
            <a:off x="4184650" y="2400300"/>
            <a:ext cx="3581400" cy="91440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57">
                                            <p:txEl>
                                              <p:pRg st="0" end="0"/>
                                            </p:txEl>
                                          </p:spTgt>
                                        </p:tgtEl>
                                        <p:attrNameLst>
                                          <p:attrName>style.visibility</p:attrName>
                                        </p:attrNameLst>
                                      </p:cBhvr>
                                      <p:to>
                                        <p:strVal val="visible"/>
                                      </p:to>
                                    </p:set>
                                    <p:anim calcmode="lin" valueType="num">
                                      <p:cBhvr additive="base">
                                        <p:cTn id="7" dur="500"/>
                                        <p:tgtEl>
                                          <p:spTgt spid="557">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57">
                                            <p:txEl>
                                              <p:pRg st="1" end="1"/>
                                            </p:txEl>
                                          </p:spTgt>
                                        </p:tgtEl>
                                        <p:attrNameLst>
                                          <p:attrName>style.visibility</p:attrName>
                                        </p:attrNameLst>
                                      </p:cBhvr>
                                      <p:to>
                                        <p:strVal val="visible"/>
                                      </p:to>
                                    </p:set>
                                    <p:anim calcmode="lin" valueType="num">
                                      <p:cBhvr additive="base">
                                        <p:cTn id="12" dur="500"/>
                                        <p:tgtEl>
                                          <p:spTgt spid="557">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557">
                                            <p:txEl>
                                              <p:pRg st="2" end="2"/>
                                            </p:txEl>
                                          </p:spTgt>
                                        </p:tgtEl>
                                        <p:attrNameLst>
                                          <p:attrName>style.visibility</p:attrName>
                                        </p:attrNameLst>
                                      </p:cBhvr>
                                      <p:to>
                                        <p:strVal val="visible"/>
                                      </p:to>
                                    </p:set>
                                    <p:anim calcmode="lin" valueType="num">
                                      <p:cBhvr additive="base">
                                        <p:cTn id="17" dur="500"/>
                                        <p:tgtEl>
                                          <p:spTgt spid="557">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57">
                                            <p:txEl>
                                              <p:pRg st="3" end="3"/>
                                            </p:txEl>
                                          </p:spTgt>
                                        </p:tgtEl>
                                        <p:attrNameLst>
                                          <p:attrName>style.visibility</p:attrName>
                                        </p:attrNameLst>
                                      </p:cBhvr>
                                      <p:to>
                                        <p:strVal val="visible"/>
                                      </p:to>
                                    </p:set>
                                    <p:anim calcmode="lin" valueType="num">
                                      <p:cBhvr additive="base">
                                        <p:cTn id="22" dur="500"/>
                                        <p:tgtEl>
                                          <p:spTgt spid="557">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557">
                                            <p:txEl>
                                              <p:pRg st="4" end="4"/>
                                            </p:txEl>
                                          </p:spTgt>
                                        </p:tgtEl>
                                        <p:attrNameLst>
                                          <p:attrName>style.visibility</p:attrName>
                                        </p:attrNameLst>
                                      </p:cBhvr>
                                      <p:to>
                                        <p:strVal val="visible"/>
                                      </p:to>
                                    </p:set>
                                    <p:anim calcmode="lin" valueType="num">
                                      <p:cBhvr additive="base">
                                        <p:cTn id="27" dur="500"/>
                                        <p:tgtEl>
                                          <p:spTgt spid="557">
                                            <p:txEl>
                                              <p:pRg st="4" end="4"/>
                                            </p:txEl>
                                          </p:spTgt>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557">
                                            <p:txEl>
                                              <p:pRg st="5" end="5"/>
                                            </p:txEl>
                                          </p:spTgt>
                                        </p:tgtEl>
                                        <p:attrNameLst>
                                          <p:attrName>style.visibility</p:attrName>
                                        </p:attrNameLst>
                                      </p:cBhvr>
                                      <p:to>
                                        <p:strVal val="visible"/>
                                      </p:to>
                                    </p:set>
                                    <p:anim calcmode="lin" valueType="num">
                                      <p:cBhvr additive="base">
                                        <p:cTn id="32" dur="500"/>
                                        <p:tgtEl>
                                          <p:spTgt spid="557">
                                            <p:txEl>
                                              <p:pRg st="5" end="5"/>
                                            </p:txEl>
                                          </p:spTgt>
                                        </p:tgtEl>
                                        <p:attrNameLst>
                                          <p:attrName>ppt_x</p:attrName>
                                        </p:attrNameLst>
                                      </p:cBhvr>
                                      <p:tavLst>
                                        <p:tav tm="0">
                                          <p:val>
                                            <p:strVal val="#ppt_x-1"/>
                                          </p:val>
                                        </p:tav>
                                        <p:tav tm="100000">
                                          <p:val>
                                            <p:strVal val="#ppt_x"/>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57">
                                            <p:txEl>
                                              <p:pRg st="6" end="6"/>
                                            </p:txEl>
                                          </p:spTgt>
                                        </p:tgtEl>
                                        <p:attrNameLst>
                                          <p:attrName>style.visibility</p:attrName>
                                        </p:attrNameLst>
                                      </p:cBhvr>
                                      <p:to>
                                        <p:strVal val="visible"/>
                                      </p:to>
                                    </p:set>
                                    <p:anim calcmode="lin" valueType="num">
                                      <p:cBhvr additive="base">
                                        <p:cTn id="37" dur="500"/>
                                        <p:tgtEl>
                                          <p:spTgt spid="557">
                                            <p:txEl>
                                              <p:pRg st="6" end="6"/>
                                            </p:txEl>
                                          </p:spTgt>
                                        </p:tgtEl>
                                        <p:attrNameLst>
                                          <p:attrName>ppt_x</p:attrName>
                                        </p:attrNameLst>
                                      </p:cBhvr>
                                      <p:tavLst>
                                        <p:tav tm="0">
                                          <p:val>
                                            <p:strVal val="#ppt_x-1"/>
                                          </p:val>
                                        </p:tav>
                                        <p:tav tm="100000">
                                          <p:val>
                                            <p:strVal val="#ppt_x"/>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557">
                                            <p:txEl>
                                              <p:pRg st="7" end="7"/>
                                            </p:txEl>
                                          </p:spTgt>
                                        </p:tgtEl>
                                        <p:attrNameLst>
                                          <p:attrName>style.visibility</p:attrName>
                                        </p:attrNameLst>
                                      </p:cBhvr>
                                      <p:to>
                                        <p:strVal val="visible"/>
                                      </p:to>
                                    </p:set>
                                    <p:anim calcmode="lin" valueType="num">
                                      <p:cBhvr additive="base">
                                        <p:cTn id="42" dur="500"/>
                                        <p:tgtEl>
                                          <p:spTgt spid="557">
                                            <p:txEl>
                                              <p:pRg st="7" end="7"/>
                                            </p:txEl>
                                          </p:spTgt>
                                        </p:tgtEl>
                                        <p:attrNameLst>
                                          <p:attrName>ppt_x</p:attrName>
                                        </p:attrNameLst>
                                      </p:cBhvr>
                                      <p:tavLst>
                                        <p:tav tm="0">
                                          <p:val>
                                            <p:strVal val="#ppt_x-1"/>
                                          </p:val>
                                        </p:tav>
                                        <p:tav tm="100000">
                                          <p:val>
                                            <p:strVal val="#ppt_x"/>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57">
                                            <p:txEl>
                                              <p:pRg st="8" end="8"/>
                                            </p:txEl>
                                          </p:spTgt>
                                        </p:tgtEl>
                                        <p:attrNameLst>
                                          <p:attrName>style.visibility</p:attrName>
                                        </p:attrNameLst>
                                      </p:cBhvr>
                                      <p:to>
                                        <p:strVal val="visible"/>
                                      </p:to>
                                    </p:set>
                                    <p:anim calcmode="lin" valueType="num">
                                      <p:cBhvr additive="base">
                                        <p:cTn id="47" dur="500"/>
                                        <p:tgtEl>
                                          <p:spTgt spid="557">
                                            <p:txEl>
                                              <p:pRg st="8" end="8"/>
                                            </p:txEl>
                                          </p:spTgt>
                                        </p:tgtEl>
                                        <p:attrNameLst>
                                          <p:attrName>ppt_x</p:attrName>
                                        </p:attrNameLst>
                                      </p:cBhvr>
                                      <p:tavLst>
                                        <p:tav tm="0">
                                          <p:val>
                                            <p:strVal val="#ppt_x-1"/>
                                          </p:val>
                                        </p:tav>
                                        <p:tav tm="100000">
                                          <p:val>
                                            <p:strVal val="#ppt_x"/>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nodeType="clickEffect">
                                  <p:stCondLst>
                                    <p:cond delay="0"/>
                                  </p:stCondLst>
                                  <p:childTnLst>
                                    <p:set>
                                      <p:cBhvr>
                                        <p:cTn id="51" dur="1" fill="hold">
                                          <p:stCondLst>
                                            <p:cond delay="0"/>
                                          </p:stCondLst>
                                        </p:cTn>
                                        <p:tgtEl>
                                          <p:spTgt spid="557">
                                            <p:txEl>
                                              <p:pRg st="9" end="9"/>
                                            </p:txEl>
                                          </p:spTgt>
                                        </p:tgtEl>
                                        <p:attrNameLst>
                                          <p:attrName>style.visibility</p:attrName>
                                        </p:attrNameLst>
                                      </p:cBhvr>
                                      <p:to>
                                        <p:strVal val="visible"/>
                                      </p:to>
                                    </p:set>
                                    <p:anim calcmode="lin" valueType="num">
                                      <p:cBhvr additive="base">
                                        <p:cTn id="52" dur="500"/>
                                        <p:tgtEl>
                                          <p:spTgt spid="557">
                                            <p:txEl>
                                              <p:pRg st="9" end="9"/>
                                            </p:txEl>
                                          </p:spTgt>
                                        </p:tgtEl>
                                        <p:attrNameLst>
                                          <p:attrName>ppt_x</p:attrName>
                                        </p:attrNameLst>
                                      </p:cBhvr>
                                      <p:tavLst>
                                        <p:tav tm="0">
                                          <p:val>
                                            <p:strVal val="#ppt_x-1"/>
                                          </p:val>
                                        </p:tav>
                                        <p:tav tm="100000">
                                          <p:val>
                                            <p:strVal val="#ppt_x"/>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557">
                                            <p:txEl>
                                              <p:pRg st="10" end="10"/>
                                            </p:txEl>
                                          </p:spTgt>
                                        </p:tgtEl>
                                        <p:attrNameLst>
                                          <p:attrName>style.visibility</p:attrName>
                                        </p:attrNameLst>
                                      </p:cBhvr>
                                      <p:to>
                                        <p:strVal val="visible"/>
                                      </p:to>
                                    </p:set>
                                    <p:anim calcmode="lin" valueType="num">
                                      <p:cBhvr additive="base">
                                        <p:cTn id="57" dur="500"/>
                                        <p:tgtEl>
                                          <p:spTgt spid="557">
                                            <p:txEl>
                                              <p:pRg st="10" end="10"/>
                                            </p:txEl>
                                          </p:spTgt>
                                        </p:tgtEl>
                                        <p:attrNameLst>
                                          <p:attrName>ppt_x</p:attrName>
                                        </p:attrNameLst>
                                      </p:cBhvr>
                                      <p:tavLst>
                                        <p:tav tm="0">
                                          <p:val>
                                            <p:strVal val="#ppt_x-1"/>
                                          </p:val>
                                        </p:tav>
                                        <p:tav tm="100000">
                                          <p:val>
                                            <p:strVal val="#ppt_x"/>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557">
                                            <p:txEl>
                                              <p:pRg st="11" end="11"/>
                                            </p:txEl>
                                          </p:spTgt>
                                        </p:tgtEl>
                                        <p:attrNameLst>
                                          <p:attrName>style.visibility</p:attrName>
                                        </p:attrNameLst>
                                      </p:cBhvr>
                                      <p:to>
                                        <p:strVal val="visible"/>
                                      </p:to>
                                    </p:set>
                                    <p:anim calcmode="lin" valueType="num">
                                      <p:cBhvr additive="base">
                                        <p:cTn id="62" dur="500"/>
                                        <p:tgtEl>
                                          <p:spTgt spid="557">
                                            <p:txEl>
                                              <p:pRg st="11" end="11"/>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5"/>
          <p:cNvSpPr txBox="1">
            <a:spLocks noGrp="1"/>
          </p:cNvSpPr>
          <p:nvPr>
            <p:ph idx="1"/>
          </p:nvPr>
        </p:nvSpPr>
        <p:spPr>
          <a:xfrm>
            <a:off x="457200" y="952500"/>
            <a:ext cx="8229600" cy="4152900"/>
          </a:xfrm>
          <a:prstGeom prst="rect">
            <a:avLst/>
          </a:prstGeom>
          <a:noFill/>
          <a:ln>
            <a:noFill/>
          </a:ln>
        </p:spPr>
        <p:txBody>
          <a:bodyPr spcFirstLastPara="1" wrap="square" lIns="81025" tIns="40500" rIns="81025" bIns="40500" anchor="t" anchorCtr="0">
            <a:noAutofit/>
          </a:bodyPr>
          <a:lstStyle/>
          <a:p>
            <a:pPr marL="303212" marR="0" lvl="0" indent="-303212" algn="just" rtl="0">
              <a:lnSpc>
                <a:spcPct val="100000"/>
              </a:lnSpc>
              <a:spcBef>
                <a:spcPts val="0"/>
              </a:spcBef>
              <a:spcAft>
                <a:spcPts val="0"/>
              </a:spcAft>
              <a:buClr>
                <a:schemeClr val="dk1"/>
              </a:buClr>
              <a:buSzPts val="2800"/>
              <a:buFont typeface="Arial"/>
              <a:buChar char="•"/>
            </a:pPr>
            <a:r>
              <a:rPr lang="en-US" sz="2800" b="0" i="0" u="none">
                <a:solidFill>
                  <a:schemeClr val="dk1"/>
                </a:solidFill>
                <a:latin typeface="Arial"/>
                <a:ea typeface="Arial"/>
                <a:cs typeface="Arial"/>
                <a:sym typeface="Arial"/>
              </a:rPr>
              <a:t>The values of covariance can be any number between </a:t>
            </a:r>
            <a:endParaRPr/>
          </a:p>
          <a:p>
            <a:pPr marL="303212" marR="0" lvl="0" indent="-303212" algn="just"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positive number signifies positive covariance and denotes that there is a direct relationship</a:t>
            </a:r>
            <a:endParaRPr/>
          </a:p>
          <a:p>
            <a:pPr marL="303212" marR="0" lvl="0" indent="-125411" algn="just"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125411" algn="just"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565" name="Google Shape;565;p75" descr="https://lh6.googleusercontent.com/Xng8yFwkMV4fFpDO_zv3c2Ac0JwPmj1CDL0vzoaAeggdsahpp6xcvgL4HRq1U6WigNC-v3Lr4CWvpIi5S9mvp_DKtOApIlOFuxn7OfDoqaDH6oidgHEIQrC_h-4MiolWILOCLmzZ"/>
          <p:cNvPicPr preferRelativeResize="0"/>
          <p:nvPr/>
        </p:nvPicPr>
        <p:blipFill rotWithShape="1">
          <a:blip r:embed="rId3">
            <a:alphaModFix/>
          </a:blip>
          <a:srcRect/>
          <a:stretch/>
        </p:blipFill>
        <p:spPr>
          <a:xfrm>
            <a:off x="3319462" y="3390900"/>
            <a:ext cx="3505200" cy="2057400"/>
          </a:xfrm>
          <a:prstGeom prst="rect">
            <a:avLst/>
          </a:prstGeom>
          <a:noFill/>
          <a:ln>
            <a:noFill/>
          </a:ln>
        </p:spPr>
      </p:pic>
      <p:pic>
        <p:nvPicPr>
          <p:cNvPr id="566" name="Google Shape;566;p75"/>
          <p:cNvPicPr preferRelativeResize="0"/>
          <p:nvPr/>
        </p:nvPicPr>
        <p:blipFill rotWithShape="1">
          <a:blip r:embed="rId4">
            <a:alphaModFix/>
          </a:blip>
          <a:srcRect/>
          <a:stretch/>
        </p:blipFill>
        <p:spPr>
          <a:xfrm>
            <a:off x="2247900" y="1473200"/>
            <a:ext cx="3414712" cy="4810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4">
                                            <p:txEl>
                                              <p:pRg st="0" end="0"/>
                                            </p:txEl>
                                          </p:spTgt>
                                        </p:tgtEl>
                                        <p:attrNameLst>
                                          <p:attrName>style.visibility</p:attrName>
                                        </p:attrNameLst>
                                      </p:cBhvr>
                                      <p:to>
                                        <p:strVal val="visible"/>
                                      </p:to>
                                    </p:set>
                                    <p:animEffect transition="in" filter="fade">
                                      <p:cBhvr>
                                        <p:cTn id="7" dur="500"/>
                                        <p:tgtEl>
                                          <p:spTgt spid="5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4">
                                            <p:txEl>
                                              <p:pRg st="1" end="1"/>
                                            </p:txEl>
                                          </p:spTgt>
                                        </p:tgtEl>
                                        <p:attrNameLst>
                                          <p:attrName>style.visibility</p:attrName>
                                        </p:attrNameLst>
                                      </p:cBhvr>
                                      <p:to>
                                        <p:strVal val="visible"/>
                                      </p:to>
                                    </p:set>
                                    <p:animEffect transition="in" filter="fade">
                                      <p:cBhvr>
                                        <p:cTn id="12" dur="500"/>
                                        <p:tgtEl>
                                          <p:spTgt spid="5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4">
                                            <p:txEl>
                                              <p:pRg st="2" end="2"/>
                                            </p:txEl>
                                          </p:spTgt>
                                        </p:tgtEl>
                                        <p:attrNameLst>
                                          <p:attrName>style.visibility</p:attrName>
                                        </p:attrNameLst>
                                      </p:cBhvr>
                                      <p:to>
                                        <p:strVal val="visible"/>
                                      </p:to>
                                    </p:set>
                                    <p:animEffect transition="in" filter="fade">
                                      <p:cBhvr>
                                        <p:cTn id="17" dur="500"/>
                                        <p:tgtEl>
                                          <p:spTgt spid="5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64">
                                            <p:txEl>
                                              <p:pRg st="3" end="3"/>
                                            </p:txEl>
                                          </p:spTgt>
                                        </p:tgtEl>
                                        <p:attrNameLst>
                                          <p:attrName>style.visibility</p:attrName>
                                        </p:attrNameLst>
                                      </p:cBhvr>
                                      <p:to>
                                        <p:strVal val="visible"/>
                                      </p:to>
                                    </p:set>
                                    <p:animEffect transition="in" filter="fade">
                                      <p:cBhvr>
                                        <p:cTn id="22" dur="500"/>
                                        <p:tgtEl>
                                          <p:spTgt spid="5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64">
                                            <p:txEl>
                                              <p:pRg st="4" end="4"/>
                                            </p:txEl>
                                          </p:spTgt>
                                        </p:tgtEl>
                                        <p:attrNameLst>
                                          <p:attrName>style.visibility</p:attrName>
                                        </p:attrNameLst>
                                      </p:cBhvr>
                                      <p:to>
                                        <p:strVal val="visible"/>
                                      </p:to>
                                    </p:set>
                                    <p:animEffect transition="in" filter="fade">
                                      <p:cBhvr>
                                        <p:cTn id="27" dur="500"/>
                                        <p:tgtEl>
                                          <p:spTgt spid="5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6"/>
          <p:cNvSpPr txBox="1">
            <a:spLocks noGrp="1"/>
          </p:cNvSpPr>
          <p:nvPr>
            <p:ph idx="1"/>
          </p:nvPr>
        </p:nvSpPr>
        <p:spPr>
          <a:xfrm>
            <a:off x="457200" y="876300"/>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A negative covariance which denotes an inverse relationship between the two variables.</a:t>
            </a:r>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572" name="Google Shape;572;p76" descr="https://lh5.googleusercontent.com/Nl5rVm7qso6C-yBftmxONcdDz5GvpA9gnhCiazJShT0MdnMQfADs7Z-Pf1KSaLnTaPeceKXnz2mqafa_8NPxn_4Q_DYcSEImnAxXTSwguhH6cdGFhFFjRJKrdbv7dYe5-jEOKapK"/>
          <p:cNvPicPr preferRelativeResize="0"/>
          <p:nvPr/>
        </p:nvPicPr>
        <p:blipFill rotWithShape="1">
          <a:blip r:embed="rId3">
            <a:alphaModFix/>
          </a:blip>
          <a:srcRect/>
          <a:stretch/>
        </p:blipFill>
        <p:spPr>
          <a:xfrm>
            <a:off x="3429000" y="2476500"/>
            <a:ext cx="1630362" cy="20843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xEl>
                                              <p:pRg st="0" end="0"/>
                                            </p:txEl>
                                          </p:spTgt>
                                        </p:tgtEl>
                                        <p:attrNameLst>
                                          <p:attrName>style.visibility</p:attrName>
                                        </p:attrNameLst>
                                      </p:cBhvr>
                                      <p:to>
                                        <p:strVal val="visible"/>
                                      </p:to>
                                    </p:set>
                                    <p:animEffect transition="in" filter="fade">
                                      <p:cBhvr>
                                        <p:cTn id="7" dur="500"/>
                                        <p:tgtEl>
                                          <p:spTgt spid="5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1">
                                            <p:txEl>
                                              <p:pRg st="1" end="1"/>
                                            </p:txEl>
                                          </p:spTgt>
                                        </p:tgtEl>
                                        <p:attrNameLst>
                                          <p:attrName>style.visibility</p:attrName>
                                        </p:attrNameLst>
                                      </p:cBhvr>
                                      <p:to>
                                        <p:strVal val="visible"/>
                                      </p:to>
                                    </p:set>
                                    <p:animEffect transition="in" filter="fade">
                                      <p:cBhvr>
                                        <p:cTn id="12" dur="500"/>
                                        <p:tgtEl>
                                          <p:spTgt spid="5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1">
                                            <p:txEl>
                                              <p:pRg st="2" end="2"/>
                                            </p:txEl>
                                          </p:spTgt>
                                        </p:tgtEl>
                                        <p:attrNameLst>
                                          <p:attrName>style.visibility</p:attrName>
                                        </p:attrNameLst>
                                      </p:cBhvr>
                                      <p:to>
                                        <p:strVal val="visible"/>
                                      </p:to>
                                    </p:set>
                                    <p:animEffect transition="in" filter="fade">
                                      <p:cBhvr>
                                        <p:cTn id="17" dur="500"/>
                                        <p:tgtEl>
                                          <p:spTgt spid="5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1">
                                            <p:txEl>
                                              <p:pRg st="3" end="3"/>
                                            </p:txEl>
                                          </p:spTgt>
                                        </p:tgtEl>
                                        <p:attrNameLst>
                                          <p:attrName>style.visibility</p:attrName>
                                        </p:attrNameLst>
                                      </p:cBhvr>
                                      <p:to>
                                        <p:strVal val="visible"/>
                                      </p:to>
                                    </p:set>
                                    <p:animEffect transition="in" filter="fade">
                                      <p:cBhvr>
                                        <p:cTn id="22" dur="500"/>
                                        <p:tgtEl>
                                          <p:spTgt spid="5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1">
                                            <p:txEl>
                                              <p:pRg st="4" end="4"/>
                                            </p:txEl>
                                          </p:spTgt>
                                        </p:tgtEl>
                                        <p:attrNameLst>
                                          <p:attrName>style.visibility</p:attrName>
                                        </p:attrNameLst>
                                      </p:cBhvr>
                                      <p:to>
                                        <p:strVal val="visible"/>
                                      </p:to>
                                    </p:set>
                                    <p:animEffect transition="in" filter="fade">
                                      <p:cBhvr>
                                        <p:cTn id="27" dur="500"/>
                                        <p:tgtEl>
                                          <p:spTgt spid="5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77" descr="covariance vs correlation"/>
          <p:cNvPicPr preferRelativeResize="0"/>
          <p:nvPr/>
        </p:nvPicPr>
        <p:blipFill rotWithShape="1">
          <a:blip r:embed="rId3">
            <a:alphaModFix/>
          </a:blip>
          <a:srcRect/>
          <a:stretch/>
        </p:blipFill>
        <p:spPr>
          <a:xfrm>
            <a:off x="2895600" y="1943100"/>
            <a:ext cx="3200400" cy="2362200"/>
          </a:xfrm>
          <a:prstGeom prst="rect">
            <a:avLst/>
          </a:prstGeom>
          <a:noFill/>
          <a:ln>
            <a:noFill/>
          </a:ln>
        </p:spPr>
      </p:pic>
      <p:sp>
        <p:nvSpPr>
          <p:cNvPr id="578" name="Google Shape;578;p77"/>
          <p:cNvSpPr txBox="1"/>
          <p:nvPr/>
        </p:nvSpPr>
        <p:spPr>
          <a:xfrm>
            <a:off x="685800" y="876300"/>
            <a:ext cx="8153400" cy="830262"/>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Clr>
                <a:schemeClr val="dk1"/>
              </a:buClr>
              <a:buSzPts val="2400"/>
              <a:buFont typeface="Calibri"/>
              <a:buNone/>
            </a:pPr>
            <a:r>
              <a:rPr lang="en-US" sz="2400" b="0" i="0" u="none">
                <a:solidFill>
                  <a:schemeClr val="dk1"/>
                </a:solidFill>
                <a:latin typeface="Calibri"/>
                <a:ea typeface="Calibri"/>
                <a:cs typeface="Calibri"/>
                <a:sym typeface="Calibri"/>
              </a:rPr>
              <a:t>When two variables are independent,  the covariance will be zero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
                                        </p:tgtEl>
                                        <p:attrNameLst>
                                          <p:attrName>style.visibility</p:attrName>
                                        </p:attrNameLst>
                                      </p:cBhvr>
                                      <p:to>
                                        <p:strVal val="visible"/>
                                      </p:to>
                                    </p:set>
                                    <p:animEffect transition="in" filter="fade">
                                      <p:cBhvr>
                                        <p:cTn id="7" dur="500"/>
                                        <p:tgtEl>
                                          <p:spTgt spid="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78"/>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Example</a:t>
            </a:r>
            <a:endParaRPr/>
          </a:p>
        </p:txBody>
      </p:sp>
      <p:graphicFrame>
        <p:nvGraphicFramePr>
          <p:cNvPr id="584" name="Google Shape;584;p78"/>
          <p:cNvGraphicFramePr/>
          <p:nvPr/>
        </p:nvGraphicFramePr>
        <p:xfrm>
          <a:off x="838200" y="1181100"/>
          <a:ext cx="7391375" cy="4114775"/>
        </p:xfrm>
        <a:graphic>
          <a:graphicData uri="http://schemas.openxmlformats.org/drawingml/2006/table">
            <a:tbl>
              <a:tblPr>
                <a:noFill/>
                <a:tableStyleId>{906FF67D-E1A7-4608-8722-F6B273B8CC86}</a:tableStyleId>
              </a:tblPr>
              <a:tblGrid>
                <a:gridCol w="5126025">
                  <a:extLst>
                    <a:ext uri="{9D8B030D-6E8A-4147-A177-3AD203B41FA5}">
                      <a16:colId xmlns:a16="http://schemas.microsoft.com/office/drawing/2014/main" val="20000"/>
                    </a:ext>
                  </a:extLst>
                </a:gridCol>
                <a:gridCol w="2265350">
                  <a:extLst>
                    <a:ext uri="{9D8B030D-6E8A-4147-A177-3AD203B41FA5}">
                      <a16:colId xmlns:a16="http://schemas.microsoft.com/office/drawing/2014/main" val="20001"/>
                    </a:ext>
                  </a:extLst>
                </a:gridCol>
              </a:tblGrid>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X</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Y</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0"/>
                  </a:ext>
                </a:extLst>
              </a:tr>
              <a:tr h="823900">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10</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40</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1"/>
                  </a:ext>
                </a:extLst>
              </a:tr>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48</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2"/>
                  </a:ext>
                </a:extLst>
              </a:tr>
              <a:tr h="823900">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56</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3"/>
                  </a:ext>
                </a:extLst>
              </a:tr>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8</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32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7"/>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l" rtl="0">
              <a:lnSpc>
                <a:spcPct val="100000"/>
              </a:lnSpc>
              <a:spcBef>
                <a:spcPts val="0"/>
              </a:spcBef>
              <a:spcAft>
                <a:spcPts val="0"/>
              </a:spcAft>
              <a:buClr>
                <a:schemeClr val="dk1"/>
              </a:buClr>
              <a:buSzPts val="3900"/>
              <a:buFont typeface="Calibri"/>
              <a:buNone/>
            </a:pPr>
            <a:r>
              <a:rPr lang="en-US" sz="3900" b="1" i="0" u="sng">
                <a:solidFill>
                  <a:schemeClr val="dk1"/>
                </a:solidFill>
                <a:latin typeface="Calibri"/>
                <a:ea typeface="Calibri"/>
                <a:cs typeface="Calibri"/>
                <a:sym typeface="Calibri"/>
              </a:rPr>
              <a:t/>
            </a:r>
            <a:br>
              <a:rPr lang="en-US" sz="3900" b="1" i="0" u="sng">
                <a:solidFill>
                  <a:schemeClr val="dk1"/>
                </a:solidFill>
                <a:latin typeface="Calibri"/>
                <a:ea typeface="Calibri"/>
                <a:cs typeface="Calibri"/>
                <a:sym typeface="Calibri"/>
              </a:rPr>
            </a:br>
            <a:r>
              <a:rPr lang="en-US" sz="3900" b="1" i="0" u="none">
                <a:solidFill>
                  <a:srgbClr val="FF0000"/>
                </a:solidFill>
                <a:latin typeface="Calibri"/>
                <a:ea typeface="Calibri"/>
                <a:cs typeface="Calibri"/>
                <a:sym typeface="Calibri"/>
              </a:rPr>
              <a:t>Statistical Learning:</a:t>
            </a:r>
            <a:r>
              <a:rPr lang="en-US" sz="3900" b="0" i="0" u="none">
                <a:solidFill>
                  <a:schemeClr val="dk1"/>
                </a:solidFill>
                <a:latin typeface="Calibri"/>
                <a:ea typeface="Calibri"/>
                <a:cs typeface="Calibri"/>
                <a:sym typeface="Calibri"/>
              </a:rPr>
              <a:t/>
            </a:r>
            <a:br>
              <a:rPr lang="en-US" sz="3900" b="0" i="0" u="none">
                <a:solidFill>
                  <a:schemeClr val="dk1"/>
                </a:solidFill>
                <a:latin typeface="Calibri"/>
                <a:ea typeface="Calibri"/>
                <a:cs typeface="Calibri"/>
                <a:sym typeface="Calibri"/>
              </a:rPr>
            </a:br>
            <a:endParaRPr/>
          </a:p>
        </p:txBody>
      </p:sp>
      <p:sp>
        <p:nvSpPr>
          <p:cNvPr id="133" name="Google Shape;133;p7"/>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1" u="none">
                <a:solidFill>
                  <a:schemeClr val="dk1"/>
                </a:solidFill>
                <a:latin typeface="Calibri"/>
                <a:ea typeface="Calibri"/>
                <a:cs typeface="Calibri"/>
                <a:sym typeface="Calibri"/>
              </a:rPr>
              <a:t> </a:t>
            </a:r>
            <a:r>
              <a:rPr lang="en-US" sz="2400" b="1" i="1" u="none">
                <a:solidFill>
                  <a:schemeClr val="dk1"/>
                </a:solidFill>
                <a:latin typeface="Calibri"/>
                <a:ea typeface="Calibri"/>
                <a:cs typeface="Calibri"/>
                <a:sym typeface="Calibri"/>
              </a:rPr>
              <a:t>Statistics is a group of methods used to collect, analyze, present, and interpret data and to make decisions.</a:t>
            </a:r>
            <a:endParaRPr sz="2400" b="0" i="0" u="none">
              <a:solidFill>
                <a:schemeClr val="dk1"/>
              </a:solidFill>
              <a:latin typeface="Calibri"/>
              <a:ea typeface="Calibri"/>
              <a:cs typeface="Calibri"/>
              <a:sym typeface="Calibri"/>
            </a:endParaRPr>
          </a:p>
          <a:p>
            <a:pPr marL="0" marR="0" lvl="0" indent="0" algn="l" rtl="0">
              <a:lnSpc>
                <a:spcPct val="100000"/>
              </a:lnSpc>
              <a:spcBef>
                <a:spcPts val="560"/>
              </a:spcBef>
              <a:spcAft>
                <a:spcPts val="0"/>
              </a:spcAft>
              <a:buClr>
                <a:schemeClr val="dk1"/>
              </a:buClr>
              <a:buSzPts val="2800"/>
              <a:buFont typeface="Arial"/>
              <a:buNone/>
            </a:pPr>
            <a:r>
              <a:rPr lang="en-US" sz="2800" b="1" i="0" u="sng">
                <a:solidFill>
                  <a:schemeClr val="dk1"/>
                </a:solidFill>
                <a:latin typeface="Calibri"/>
                <a:ea typeface="Calibri"/>
                <a:cs typeface="Calibri"/>
                <a:sym typeface="Calibri"/>
              </a:rPr>
              <a:t>Types of Statistics</a:t>
            </a:r>
            <a:endParaRPr sz="2800" b="0" i="0" u="none">
              <a:solidFill>
                <a:schemeClr val="dk1"/>
              </a:solidFill>
              <a:latin typeface="Calibri"/>
              <a:ea typeface="Calibri"/>
              <a:cs typeface="Calibri"/>
              <a:sym typeface="Calibri"/>
            </a:endParaRPr>
          </a:p>
          <a:p>
            <a:pPr marL="0" marR="0" lvl="0" indent="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1. Descriptive statistics </a:t>
            </a:r>
            <a:endParaRPr/>
          </a:p>
          <a:p>
            <a:pPr marL="0" marR="0" lvl="0" indent="0" algn="l" rtl="0">
              <a:lnSpc>
                <a:spcPct val="100000"/>
              </a:lnSpc>
              <a:spcBef>
                <a:spcPts val="560"/>
              </a:spcBef>
              <a:spcAft>
                <a:spcPts val="0"/>
              </a:spcAft>
              <a:buClr>
                <a:schemeClr val="dk1"/>
              </a:buClr>
              <a:buSzPts val="2800"/>
              <a:buFont typeface="Arial"/>
              <a:buNone/>
            </a:pPr>
            <a:r>
              <a:rPr lang="en-US" sz="2800" b="0" i="0" u="none">
                <a:solidFill>
                  <a:schemeClr val="dk1"/>
                </a:solidFill>
                <a:latin typeface="Calibri"/>
                <a:ea typeface="Calibri"/>
                <a:cs typeface="Calibri"/>
                <a:sym typeface="Calibri"/>
              </a:rPr>
              <a:t>2. Inferential statistics.</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79"/>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Step 1: Calculate Mean of X and Y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Mean of X  : 10+12+14+8 / 4 =  11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Mean of Y = 40+48+56+32/4 = 44</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9">
                                            <p:txEl>
                                              <p:pRg st="0" end="0"/>
                                            </p:txEl>
                                          </p:spTgt>
                                        </p:tgtEl>
                                        <p:attrNameLst>
                                          <p:attrName>style.visibility</p:attrName>
                                        </p:attrNameLst>
                                      </p:cBhvr>
                                      <p:to>
                                        <p:strVal val="visible"/>
                                      </p:to>
                                    </p:set>
                                    <p:animEffect transition="in" filter="fade">
                                      <p:cBhvr>
                                        <p:cTn id="7" dur="500"/>
                                        <p:tgtEl>
                                          <p:spTgt spid="5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9">
                                            <p:txEl>
                                              <p:pRg st="1" end="1"/>
                                            </p:txEl>
                                          </p:spTgt>
                                        </p:tgtEl>
                                        <p:attrNameLst>
                                          <p:attrName>style.visibility</p:attrName>
                                        </p:attrNameLst>
                                      </p:cBhvr>
                                      <p:to>
                                        <p:strVal val="visible"/>
                                      </p:to>
                                    </p:set>
                                    <p:animEffect transition="in" filter="fade">
                                      <p:cBhvr>
                                        <p:cTn id="12" dur="500"/>
                                        <p:tgtEl>
                                          <p:spTgt spid="5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89">
                                            <p:txEl>
                                              <p:pRg st="2" end="2"/>
                                            </p:txEl>
                                          </p:spTgt>
                                        </p:tgtEl>
                                        <p:attrNameLst>
                                          <p:attrName>style.visibility</p:attrName>
                                        </p:attrNameLst>
                                      </p:cBhvr>
                                      <p:to>
                                        <p:strVal val="visible"/>
                                      </p:to>
                                    </p:set>
                                    <p:animEffect transition="in" filter="fade">
                                      <p:cBhvr>
                                        <p:cTn id="17" dur="500"/>
                                        <p:tgtEl>
                                          <p:spTgt spid="5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89">
                                            <p:txEl>
                                              <p:pRg st="3" end="3"/>
                                            </p:txEl>
                                          </p:spTgt>
                                        </p:tgtEl>
                                        <p:attrNameLst>
                                          <p:attrName>style.visibility</p:attrName>
                                        </p:attrNameLst>
                                      </p:cBhvr>
                                      <p:to>
                                        <p:strVal val="visible"/>
                                      </p:to>
                                    </p:set>
                                    <p:animEffect transition="in" filter="fade">
                                      <p:cBhvr>
                                        <p:cTn id="22" dur="500"/>
                                        <p:tgtEl>
                                          <p:spTgt spid="58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graphicFrame>
        <p:nvGraphicFramePr>
          <p:cNvPr id="594" name="Google Shape;594;p80"/>
          <p:cNvGraphicFramePr/>
          <p:nvPr/>
        </p:nvGraphicFramePr>
        <p:xfrm>
          <a:off x="685800" y="1333500"/>
          <a:ext cx="7162800" cy="3886175"/>
        </p:xfrm>
        <a:graphic>
          <a:graphicData uri="http://schemas.openxmlformats.org/drawingml/2006/table">
            <a:tbl>
              <a:tblPr>
                <a:noFill/>
                <a:tableStyleId>{906FF67D-E1A7-4608-8722-F6B273B8CC86}</a:tableStyleId>
              </a:tblPr>
              <a:tblGrid>
                <a:gridCol w="5175250">
                  <a:extLst>
                    <a:ext uri="{9D8B030D-6E8A-4147-A177-3AD203B41FA5}">
                      <a16:colId xmlns:a16="http://schemas.microsoft.com/office/drawing/2014/main" val="20000"/>
                    </a:ext>
                  </a:extLst>
                </a:gridCol>
                <a:gridCol w="1987550">
                  <a:extLst>
                    <a:ext uri="{9D8B030D-6E8A-4147-A177-3AD203B41FA5}">
                      <a16:colId xmlns:a16="http://schemas.microsoft.com/office/drawing/2014/main" val="20001"/>
                    </a:ext>
                  </a:extLst>
                </a:gridCol>
              </a:tblGrid>
              <a:tr h="777875">
                <a:tc>
                  <a:txBody>
                    <a:bodyPr/>
                    <a:lstStyle/>
                    <a:p>
                      <a:pPr marL="0" marR="0" lvl="0" indent="0" algn="l" rtl="0">
                        <a:lnSpc>
                          <a:spcPct val="115000"/>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xi –x̅</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yi – ȳ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0"/>
                  </a:ext>
                </a:extLst>
              </a:tr>
              <a:tr h="7762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10 – 11 = -1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40 – 44 = – 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1"/>
                  </a:ext>
                </a:extLst>
              </a:tr>
              <a:tr h="7778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12 – 11 = 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48  – 44 = 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2"/>
                  </a:ext>
                </a:extLst>
              </a:tr>
              <a:tr h="7762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14 – 11 = 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56 – 44 = 12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3"/>
                  </a:ext>
                </a:extLst>
              </a:tr>
              <a:tr h="7778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8 – 11 = -3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32 – 44 = -12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1"/>
          <p:cNvSpPr txBox="1">
            <a:spLocks noGrp="1"/>
          </p:cNvSpPr>
          <p:nvPr>
            <p:ph idx="1"/>
          </p:nvPr>
        </p:nvSpPr>
        <p:spPr>
          <a:xfrm>
            <a:off x="457200" y="419100"/>
            <a:ext cx="8229600" cy="50292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Substitute the above values in the formula </a:t>
            </a:r>
            <a:endParaRPr/>
          </a:p>
          <a:p>
            <a:pPr marL="303212" marR="0" lvl="0" indent="-303212" algn="l" rtl="0">
              <a:lnSpc>
                <a:spcPct val="100000"/>
              </a:lnSpc>
              <a:spcBef>
                <a:spcPts val="56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Cov(x,y) =</a:t>
            </a:r>
            <a:r>
              <a:rPr lang="en-US" sz="2800" b="0" i="0" u="none">
                <a:solidFill>
                  <a:schemeClr val="dk1"/>
                </a:solidFill>
                <a:latin typeface="Calibri"/>
                <a:ea typeface="Calibri"/>
                <a:cs typeface="Calibri"/>
                <a:sym typeface="Calibri"/>
              </a:rPr>
              <a:t> l</a:t>
            </a:r>
            <a:r>
              <a:rPr lang="en-US" sz="2000" b="0" i="0" u="none">
                <a:solidFill>
                  <a:schemeClr val="dk1"/>
                </a:solidFill>
                <a:latin typeface="Calibri"/>
                <a:ea typeface="Calibri"/>
                <a:cs typeface="Calibri"/>
                <a:sym typeface="Calibri"/>
              </a:rPr>
              <a:t>(-1) (-4)</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 +</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(1)(4)</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(3)(12)</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(-3)(-12)</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/4                                                </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chemeClr val="dk1"/>
                </a:solidFill>
                <a:latin typeface="Calibri"/>
                <a:ea typeface="Calibri"/>
                <a:cs typeface="Calibri"/>
                <a:sym typeface="Calibri"/>
              </a:rPr>
              <a:t>Cov(x,y) =</a:t>
            </a:r>
            <a:r>
              <a:rPr lang="en-US" sz="2000" b="0" i="0" u="none">
                <a:solidFill>
                  <a:schemeClr val="dk1"/>
                </a:solidFill>
                <a:latin typeface="Calibri"/>
                <a:ea typeface="Calibri"/>
                <a:cs typeface="Calibri"/>
                <a:sym typeface="Calibri"/>
              </a:rPr>
              <a:t> 80/3 =</a:t>
            </a:r>
            <a:r>
              <a:rPr lang="en-US" sz="2000" b="1" i="0" u="none">
                <a:solidFill>
                  <a:schemeClr val="dk1"/>
                </a:solidFill>
                <a:latin typeface="Calibri"/>
                <a:ea typeface="Calibri"/>
                <a:cs typeface="Calibri"/>
                <a:sym typeface="Calibri"/>
              </a:rPr>
              <a:t> 26.6</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Hence, Co-variance for the above data is 26.6 </a:t>
            </a:r>
            <a:endParaRPr/>
          </a:p>
          <a:p>
            <a:pPr marL="303213" marR="0" lvl="0" indent="-176213" algn="l" rtl="0">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p:txBody>
      </p:sp>
      <p:pic>
        <p:nvPicPr>
          <p:cNvPr id="600" name="Google Shape;600;p81"/>
          <p:cNvPicPr preferRelativeResize="0"/>
          <p:nvPr/>
        </p:nvPicPr>
        <p:blipFill rotWithShape="1">
          <a:blip r:embed="rId3">
            <a:alphaModFix/>
          </a:blip>
          <a:srcRect/>
          <a:stretch/>
        </p:blipFill>
        <p:spPr>
          <a:xfrm>
            <a:off x="1447800" y="2095500"/>
            <a:ext cx="5943600" cy="297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9">
                                            <p:txEl>
                                              <p:pRg st="0" end="0"/>
                                            </p:txEl>
                                          </p:spTgt>
                                        </p:tgtEl>
                                        <p:attrNameLst>
                                          <p:attrName>style.visibility</p:attrName>
                                        </p:attrNameLst>
                                      </p:cBhvr>
                                      <p:to>
                                        <p:strVal val="visible"/>
                                      </p:to>
                                    </p:set>
                                    <p:animEffect transition="in" filter="fade">
                                      <p:cBhvr>
                                        <p:cTn id="7" dur="500"/>
                                        <p:tgtEl>
                                          <p:spTgt spid="5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9">
                                            <p:txEl>
                                              <p:pRg st="1" end="1"/>
                                            </p:txEl>
                                          </p:spTgt>
                                        </p:tgtEl>
                                        <p:attrNameLst>
                                          <p:attrName>style.visibility</p:attrName>
                                        </p:attrNameLst>
                                      </p:cBhvr>
                                      <p:to>
                                        <p:strVal val="visible"/>
                                      </p:to>
                                    </p:set>
                                    <p:animEffect transition="in" filter="fade">
                                      <p:cBhvr>
                                        <p:cTn id="12" dur="500"/>
                                        <p:tgtEl>
                                          <p:spTgt spid="5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9">
                                            <p:txEl>
                                              <p:pRg st="2" end="2"/>
                                            </p:txEl>
                                          </p:spTgt>
                                        </p:tgtEl>
                                        <p:attrNameLst>
                                          <p:attrName>style.visibility</p:attrName>
                                        </p:attrNameLst>
                                      </p:cBhvr>
                                      <p:to>
                                        <p:strVal val="visible"/>
                                      </p:to>
                                    </p:set>
                                    <p:animEffect transition="in" filter="fade">
                                      <p:cBhvr>
                                        <p:cTn id="17" dur="500"/>
                                        <p:tgtEl>
                                          <p:spTgt spid="5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9">
                                            <p:txEl>
                                              <p:pRg st="3" end="3"/>
                                            </p:txEl>
                                          </p:spTgt>
                                        </p:tgtEl>
                                        <p:attrNameLst>
                                          <p:attrName>style.visibility</p:attrName>
                                        </p:attrNameLst>
                                      </p:cBhvr>
                                      <p:to>
                                        <p:strVal val="visible"/>
                                      </p:to>
                                    </p:set>
                                    <p:animEffect transition="in" filter="fade">
                                      <p:cBhvr>
                                        <p:cTn id="22" dur="500"/>
                                        <p:tgtEl>
                                          <p:spTgt spid="5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99">
                                            <p:txEl>
                                              <p:pRg st="4" end="4"/>
                                            </p:txEl>
                                          </p:spTgt>
                                        </p:tgtEl>
                                        <p:attrNameLst>
                                          <p:attrName>style.visibility</p:attrName>
                                        </p:attrNameLst>
                                      </p:cBhvr>
                                      <p:to>
                                        <p:strVal val="visible"/>
                                      </p:to>
                                    </p:set>
                                    <p:animEffect transition="in" filter="fade">
                                      <p:cBhvr>
                                        <p:cTn id="27" dur="500"/>
                                        <p:tgtEl>
                                          <p:spTgt spid="5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2"/>
          <p:cNvSpPr txBox="1">
            <a:spLocks noGrp="1"/>
          </p:cNvSpPr>
          <p:nvPr>
            <p:ph type="title"/>
          </p:nvPr>
        </p:nvSpPr>
        <p:spPr>
          <a:xfrm>
            <a:off x="457200" y="228600"/>
            <a:ext cx="8229600" cy="800100"/>
          </a:xfrm>
          <a:prstGeom prst="rect">
            <a:avLst/>
          </a:prstGeom>
          <a:noFill/>
          <a:ln>
            <a:noFill/>
          </a:ln>
        </p:spPr>
        <p:txBody>
          <a:bodyPr spcFirstLastPara="1" wrap="square" lIns="81025" tIns="40500" rIns="81025" bIns="40500" anchor="ctr" anchorCtr="0">
            <a:normAutofit fontScale="90000"/>
          </a:bodyPr>
          <a:lstStyle/>
          <a:p>
            <a:pPr marL="0" lvl="0" indent="0" algn="ctr" rtl="0">
              <a:lnSpc>
                <a:spcPct val="100000"/>
              </a:lnSpc>
              <a:spcBef>
                <a:spcPts val="0"/>
              </a:spcBef>
              <a:spcAft>
                <a:spcPts val="0"/>
              </a:spcAft>
              <a:buClr>
                <a:schemeClr val="dk1"/>
              </a:buClr>
              <a:buSzPts val="3500"/>
              <a:buFont typeface="Calibri"/>
              <a:buNone/>
            </a:pPr>
            <a:r>
              <a:rPr lang="en-US" sz="3500" b="1" i="0" u="none">
                <a:solidFill>
                  <a:schemeClr val="dk1"/>
                </a:solidFill>
                <a:latin typeface="Calibri"/>
                <a:ea typeface="Calibri"/>
                <a:cs typeface="Calibri"/>
                <a:sym typeface="Calibri"/>
              </a:rPr>
              <a:t>Correlation</a:t>
            </a:r>
            <a:br>
              <a:rPr lang="en-US" sz="3500" b="1" i="0" u="none">
                <a:solidFill>
                  <a:schemeClr val="dk1"/>
                </a:solidFill>
                <a:latin typeface="Calibri"/>
                <a:ea typeface="Calibri"/>
                <a:cs typeface="Calibri"/>
                <a:sym typeface="Calibri"/>
              </a:rPr>
            </a:br>
            <a:endParaRPr/>
          </a:p>
        </p:txBody>
      </p:sp>
      <p:sp>
        <p:nvSpPr>
          <p:cNvPr id="606" name="Google Shape;606;p82"/>
          <p:cNvSpPr txBox="1">
            <a:spLocks noGrp="1"/>
          </p:cNvSpPr>
          <p:nvPr>
            <p:ph idx="1"/>
          </p:nvPr>
        </p:nvSpPr>
        <p:spPr>
          <a:xfrm>
            <a:off x="381000" y="723900"/>
            <a:ext cx="8382000" cy="38100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Correlation is a method of statistical evaluation used to study the </a:t>
            </a:r>
            <a:r>
              <a:rPr lang="en-US" sz="2000" b="1" i="0" u="none">
                <a:solidFill>
                  <a:srgbClr val="FF0000"/>
                </a:solidFill>
                <a:latin typeface="Arial"/>
                <a:ea typeface="Arial"/>
                <a:cs typeface="Arial"/>
                <a:sym typeface="Arial"/>
              </a:rPr>
              <a:t>strength of a relationship </a:t>
            </a:r>
            <a:r>
              <a:rPr lang="en-US" sz="2000" b="0" i="0" u="none">
                <a:solidFill>
                  <a:srgbClr val="0D0D0D"/>
                </a:solidFill>
                <a:latin typeface="Arial"/>
                <a:ea typeface="Arial"/>
                <a:cs typeface="Arial"/>
                <a:sym typeface="Arial"/>
              </a:rPr>
              <a:t>between</a:t>
            </a:r>
            <a:r>
              <a:rPr lang="en-US" sz="2000" b="0" i="0" u="none">
                <a:solidFill>
                  <a:srgbClr val="00B0F0"/>
                </a:solidFill>
                <a:latin typeface="Arial"/>
                <a:ea typeface="Arial"/>
                <a:cs typeface="Arial"/>
                <a:sym typeface="Arial"/>
              </a:rPr>
              <a:t> </a:t>
            </a:r>
            <a:r>
              <a:rPr lang="en-US" sz="2000" b="1" i="0" u="none">
                <a:solidFill>
                  <a:srgbClr val="FF0000"/>
                </a:solidFill>
                <a:latin typeface="Arial"/>
                <a:ea typeface="Arial"/>
                <a:cs typeface="Arial"/>
                <a:sym typeface="Arial"/>
              </a:rPr>
              <a:t>two numerically measured, continuous variables.</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It not only shows the </a:t>
            </a:r>
            <a:r>
              <a:rPr lang="en-US" sz="2000" b="0" i="0" u="none">
                <a:solidFill>
                  <a:srgbClr val="00B0F0"/>
                </a:solidFill>
                <a:latin typeface="Arial"/>
                <a:ea typeface="Arial"/>
                <a:cs typeface="Arial"/>
                <a:sym typeface="Arial"/>
              </a:rPr>
              <a:t>kind of relation </a:t>
            </a:r>
            <a:r>
              <a:rPr lang="en-US" sz="2000" b="0" i="0" u="none">
                <a:solidFill>
                  <a:schemeClr val="dk1"/>
                </a:solidFill>
                <a:latin typeface="Arial"/>
                <a:ea typeface="Arial"/>
                <a:cs typeface="Arial"/>
                <a:sym typeface="Arial"/>
              </a:rPr>
              <a:t>(in terms of direction) but also </a:t>
            </a:r>
            <a:r>
              <a:rPr lang="en-US" sz="2000" b="0" i="0" u="none">
                <a:solidFill>
                  <a:srgbClr val="00B0F0"/>
                </a:solidFill>
                <a:latin typeface="Arial"/>
                <a:ea typeface="Arial"/>
                <a:cs typeface="Arial"/>
                <a:sym typeface="Arial"/>
              </a:rPr>
              <a:t>how strong the relationship is</a:t>
            </a:r>
            <a:r>
              <a:rPr lang="en-US" sz="2000" b="0" i="0" u="none">
                <a:solidFill>
                  <a:schemeClr val="dk1"/>
                </a:solidFill>
                <a:latin typeface="Arial"/>
                <a:ea typeface="Arial"/>
                <a:cs typeface="Arial"/>
                <a:sym typeface="Arial"/>
              </a:rPr>
              <a:t>. </a:t>
            </a:r>
            <a:endParaRPr/>
          </a:p>
          <a:p>
            <a:pPr marL="303212" marR="0" lvl="0" indent="-303212" algn="l" rtl="0">
              <a:lnSpc>
                <a:spcPct val="100000"/>
              </a:lnSpc>
              <a:spcBef>
                <a:spcPts val="40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Correlation values lies between </a:t>
            </a:r>
            <a:r>
              <a:rPr lang="en-US" sz="2000" b="1" i="0" u="none">
                <a:solidFill>
                  <a:srgbClr val="FF0000"/>
                </a:solidFill>
                <a:latin typeface="Arial"/>
                <a:ea typeface="Arial"/>
                <a:cs typeface="Arial"/>
                <a:sym typeface="Arial"/>
              </a:rPr>
              <a:t>-1 to +1</a:t>
            </a:r>
            <a:endParaRPr/>
          </a:p>
          <a:p>
            <a:pPr marL="303212" marR="0" lvl="0" indent="-303212" algn="l" rtl="0">
              <a:lnSpc>
                <a:spcPct val="100000"/>
              </a:lnSpc>
              <a:spcBef>
                <a:spcPts val="400"/>
              </a:spcBef>
              <a:spcAft>
                <a:spcPts val="0"/>
              </a:spcAft>
              <a:buClr>
                <a:srgbClr val="0070C0"/>
              </a:buClr>
              <a:buSzPts val="2000"/>
              <a:buFont typeface="Arial"/>
              <a:buChar char="•"/>
            </a:pPr>
            <a:r>
              <a:rPr lang="en-US" sz="2000" b="1" i="1" u="none">
                <a:solidFill>
                  <a:srgbClr val="0070C0"/>
                </a:solidFill>
                <a:latin typeface="Arial"/>
                <a:ea typeface="Arial"/>
                <a:cs typeface="Arial"/>
                <a:sym typeface="Arial"/>
              </a:rPr>
              <a:t>correlation values have standardized notions, whereas the covariance values are not standardized and cannot be used to compare how strong or weak the relationship is because the magnitude has no direct significance.</a:t>
            </a:r>
            <a:endParaRPr/>
          </a:p>
          <a:p>
            <a:pPr marL="303212" marR="0" lvl="0" indent="-303212" algn="l" rtl="0">
              <a:lnSpc>
                <a:spcPct val="100000"/>
              </a:lnSpc>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p:txBody>
      </p:sp>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6">
                                            <p:txEl>
                                              <p:pRg st="0" end="0"/>
                                            </p:txEl>
                                          </p:spTgt>
                                        </p:tgtEl>
                                        <p:attrNameLst>
                                          <p:attrName>style.visibility</p:attrName>
                                        </p:attrNameLst>
                                      </p:cBhvr>
                                      <p:to>
                                        <p:strVal val="visible"/>
                                      </p:to>
                                    </p:set>
                                    <p:animEffect transition="in" filter="fade">
                                      <p:cBhvr>
                                        <p:cTn id="7" dur="500"/>
                                        <p:tgtEl>
                                          <p:spTgt spid="6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6">
                                            <p:txEl>
                                              <p:pRg st="1" end="1"/>
                                            </p:txEl>
                                          </p:spTgt>
                                        </p:tgtEl>
                                        <p:attrNameLst>
                                          <p:attrName>style.visibility</p:attrName>
                                        </p:attrNameLst>
                                      </p:cBhvr>
                                      <p:to>
                                        <p:strVal val="visible"/>
                                      </p:to>
                                    </p:set>
                                    <p:animEffect transition="in" filter="fade">
                                      <p:cBhvr>
                                        <p:cTn id="12" dur="500"/>
                                        <p:tgtEl>
                                          <p:spTgt spid="6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6">
                                            <p:txEl>
                                              <p:pRg st="2" end="2"/>
                                            </p:txEl>
                                          </p:spTgt>
                                        </p:tgtEl>
                                        <p:attrNameLst>
                                          <p:attrName>style.visibility</p:attrName>
                                        </p:attrNameLst>
                                      </p:cBhvr>
                                      <p:to>
                                        <p:strVal val="visible"/>
                                      </p:to>
                                    </p:set>
                                    <p:animEffect transition="in" filter="fade">
                                      <p:cBhvr>
                                        <p:cTn id="17" dur="500"/>
                                        <p:tgtEl>
                                          <p:spTgt spid="6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6">
                                            <p:txEl>
                                              <p:pRg st="3" end="3"/>
                                            </p:txEl>
                                          </p:spTgt>
                                        </p:tgtEl>
                                        <p:attrNameLst>
                                          <p:attrName>style.visibility</p:attrName>
                                        </p:attrNameLst>
                                      </p:cBhvr>
                                      <p:to>
                                        <p:strVal val="visible"/>
                                      </p:to>
                                    </p:set>
                                    <p:animEffect transition="in" filter="fade">
                                      <p:cBhvr>
                                        <p:cTn id="22" dur="500"/>
                                        <p:tgtEl>
                                          <p:spTgt spid="6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06">
                                            <p:txEl>
                                              <p:pRg st="4" end="4"/>
                                            </p:txEl>
                                          </p:spTgt>
                                        </p:tgtEl>
                                        <p:attrNameLst>
                                          <p:attrName>style.visibility</p:attrName>
                                        </p:attrNameLst>
                                      </p:cBhvr>
                                      <p:to>
                                        <p:strVal val="visible"/>
                                      </p:to>
                                    </p:set>
                                    <p:animEffect transition="in" filter="fade">
                                      <p:cBhvr>
                                        <p:cTn id="27" dur="500"/>
                                        <p:tgtEl>
                                          <p:spTgt spid="6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06">
                                            <p:txEl>
                                              <p:pRg st="5" end="5"/>
                                            </p:txEl>
                                          </p:spTgt>
                                        </p:tgtEl>
                                        <p:attrNameLst>
                                          <p:attrName>style.visibility</p:attrName>
                                        </p:attrNameLst>
                                      </p:cBhvr>
                                      <p:to>
                                        <p:strVal val="visible"/>
                                      </p:to>
                                    </p:set>
                                    <p:animEffect transition="in" filter="fade">
                                      <p:cBhvr>
                                        <p:cTn id="32" dur="500"/>
                                        <p:tgtEl>
                                          <p:spTgt spid="60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3"/>
          <p:cNvSpPr txBox="1">
            <a:spLocks noGrp="1"/>
          </p:cNvSpPr>
          <p:nvPr>
            <p:ph idx="1"/>
          </p:nvPr>
        </p:nvSpPr>
        <p:spPr>
          <a:xfrm>
            <a:off x="381000" y="571500"/>
            <a:ext cx="8229600" cy="37719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0" i="0" u="none">
                <a:solidFill>
                  <a:schemeClr val="dk1"/>
                </a:solidFill>
                <a:latin typeface="Arial"/>
                <a:ea typeface="Arial"/>
                <a:cs typeface="Arial"/>
                <a:sym typeface="Arial"/>
              </a:rPr>
              <a:t>The result of a correlation is called the correlation coefficient. </a:t>
            </a:r>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p:txBody>
      </p:sp>
      <p:pic>
        <p:nvPicPr>
          <p:cNvPr id="612" name="Google Shape;612;p83" descr="covariance vs correlation"/>
          <p:cNvPicPr preferRelativeResize="0"/>
          <p:nvPr/>
        </p:nvPicPr>
        <p:blipFill rotWithShape="1">
          <a:blip r:embed="rId3">
            <a:alphaModFix/>
          </a:blip>
          <a:srcRect/>
          <a:stretch/>
        </p:blipFill>
        <p:spPr>
          <a:xfrm>
            <a:off x="1752600" y="1181100"/>
            <a:ext cx="3943350" cy="1263650"/>
          </a:xfrm>
          <a:prstGeom prst="rect">
            <a:avLst/>
          </a:prstGeom>
          <a:noFill/>
          <a:ln>
            <a:noFill/>
          </a:ln>
        </p:spPr>
      </p:pic>
      <p:pic>
        <p:nvPicPr>
          <p:cNvPr id="613" name="Google Shape;613;p83" descr="https://lh3.googleusercontent.com/p8U80pSrhMIMU-_dShvk6rXh14CX6qn3vzFJMF-sQc_r6MFfqpGkLEX1K0cbJAq-u2ckocnzukLcD7RZWhNQ5xQU7pG-Qle5dnYIfEoEQIFg-25tguksFtUgMmJX_AbFkdBFk6i7"/>
          <p:cNvPicPr preferRelativeResize="0"/>
          <p:nvPr/>
        </p:nvPicPr>
        <p:blipFill rotWithShape="1">
          <a:blip r:embed="rId4">
            <a:alphaModFix/>
          </a:blip>
          <a:srcRect/>
          <a:stretch/>
        </p:blipFill>
        <p:spPr>
          <a:xfrm>
            <a:off x="5692775" y="2705100"/>
            <a:ext cx="2895600" cy="1152525"/>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1">
                                            <p:txEl>
                                              <p:pRg st="0" end="0"/>
                                            </p:txEl>
                                          </p:spTgt>
                                        </p:tgtEl>
                                        <p:attrNameLst>
                                          <p:attrName>style.visibility</p:attrName>
                                        </p:attrNameLst>
                                      </p:cBhvr>
                                      <p:to>
                                        <p:strVal val="visible"/>
                                      </p:to>
                                    </p:set>
                                    <p:anim calcmode="lin" valueType="num">
                                      <p:cBhvr additive="base">
                                        <p:cTn id="7" dur="500"/>
                                        <p:tgtEl>
                                          <p:spTgt spid="611">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1">
                                            <p:txEl>
                                              <p:pRg st="1" end="1"/>
                                            </p:txEl>
                                          </p:spTgt>
                                        </p:tgtEl>
                                        <p:attrNameLst>
                                          <p:attrName>style.visibility</p:attrName>
                                        </p:attrNameLst>
                                      </p:cBhvr>
                                      <p:to>
                                        <p:strVal val="visible"/>
                                      </p:to>
                                    </p:set>
                                    <p:anim calcmode="lin" valueType="num">
                                      <p:cBhvr additive="base">
                                        <p:cTn id="12" dur="500"/>
                                        <p:tgtEl>
                                          <p:spTgt spid="611">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13"/>
                                        </p:tgtEl>
                                        <p:attrNameLst>
                                          <p:attrName>style.visibility</p:attrName>
                                        </p:attrNameLst>
                                      </p:cBhvr>
                                      <p:to>
                                        <p:strVal val="visible"/>
                                      </p:to>
                                    </p:set>
                                    <p:anim calcmode="lin" valueType="num">
                                      <p:cBhvr additive="base">
                                        <p:cTn id="17" dur="500"/>
                                        <p:tgtEl>
                                          <p:spTgt spid="6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4"/>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3200"/>
              <a:buFont typeface="Arial"/>
              <a:buNone/>
            </a:pPr>
            <a:r>
              <a:rPr lang="en-US" sz="3200" b="1" i="0" u="none">
                <a:solidFill>
                  <a:srgbClr val="C00000"/>
                </a:solidFill>
                <a:latin typeface="Arial"/>
                <a:ea typeface="Arial"/>
                <a:cs typeface="Arial"/>
                <a:sym typeface="Arial"/>
              </a:rPr>
              <a:t>Types of correlation</a:t>
            </a:r>
            <a:br>
              <a:rPr lang="en-US" sz="3200" b="1" i="0" u="none">
                <a:solidFill>
                  <a:srgbClr val="C00000"/>
                </a:solidFill>
                <a:latin typeface="Arial"/>
                <a:ea typeface="Arial"/>
                <a:cs typeface="Arial"/>
                <a:sym typeface="Arial"/>
              </a:rPr>
            </a:br>
            <a:endParaRPr/>
          </a:p>
        </p:txBody>
      </p:sp>
      <p:sp>
        <p:nvSpPr>
          <p:cNvPr id="619" name="Google Shape;619;p84"/>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Char char="•"/>
            </a:pPr>
            <a:r>
              <a:rPr lang="en-US" sz="2000" b="1" i="0" u="none">
                <a:solidFill>
                  <a:schemeClr val="dk1"/>
                </a:solidFill>
                <a:latin typeface="Arial"/>
                <a:ea typeface="Arial"/>
                <a:cs typeface="Arial"/>
                <a:sym typeface="Arial"/>
              </a:rPr>
              <a:t>Positive correlation </a:t>
            </a:r>
            <a:r>
              <a:rPr lang="en-US" sz="2000" b="0" i="0" u="none">
                <a:solidFill>
                  <a:schemeClr val="dk1"/>
                </a:solidFill>
                <a:latin typeface="Arial"/>
                <a:ea typeface="Arial"/>
                <a:cs typeface="Arial"/>
                <a:sym typeface="Arial"/>
              </a:rPr>
              <a:t/>
            </a:r>
            <a:br>
              <a:rPr lang="en-US" sz="2000" b="0" i="0" u="none">
                <a:solidFill>
                  <a:schemeClr val="dk1"/>
                </a:solidFill>
                <a:latin typeface="Arial"/>
                <a:ea typeface="Arial"/>
                <a:cs typeface="Arial"/>
                <a:sym typeface="Arial"/>
              </a:rPr>
            </a:br>
            <a:r>
              <a:rPr lang="en-US" sz="2000" b="0" i="0" u="none">
                <a:solidFill>
                  <a:schemeClr val="dk1"/>
                </a:solidFill>
                <a:latin typeface="Arial"/>
                <a:ea typeface="Arial"/>
                <a:cs typeface="Arial"/>
                <a:sym typeface="Arial"/>
              </a:rPr>
              <a:t>If with increase in random variable A, random variable B increases too, or vice versa.</a:t>
            </a:r>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2" marR="0" lvl="0" indent="-176211" algn="l" rtl="0">
              <a:lnSpc>
                <a:spcPct val="100000"/>
              </a:lnSpc>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a:p>
            <a:pPr marL="303213" marR="0" lvl="0" indent="-176213" algn="l" rtl="0">
              <a:spcBef>
                <a:spcPts val="400"/>
              </a:spcBef>
              <a:spcAft>
                <a:spcPts val="0"/>
              </a:spcAft>
              <a:buClr>
                <a:schemeClr val="dk1"/>
              </a:buClr>
              <a:buSzPts val="2000"/>
              <a:buFont typeface="Arial"/>
              <a:buNone/>
            </a:pPr>
            <a:endParaRPr sz="2000" b="0" i="0" u="none">
              <a:solidFill>
                <a:schemeClr val="dk1"/>
              </a:solidFill>
              <a:latin typeface="Arial"/>
              <a:ea typeface="Arial"/>
              <a:cs typeface="Arial"/>
              <a:sym typeface="Arial"/>
            </a:endParaRPr>
          </a:p>
        </p:txBody>
      </p:sp>
      <p:pic>
        <p:nvPicPr>
          <p:cNvPr id="620" name="Google Shape;620;p84"/>
          <p:cNvPicPr preferRelativeResize="0"/>
          <p:nvPr/>
        </p:nvPicPr>
        <p:blipFill rotWithShape="1">
          <a:blip r:embed="rId3">
            <a:alphaModFix/>
          </a:blip>
          <a:srcRect/>
          <a:stretch/>
        </p:blipFill>
        <p:spPr>
          <a:xfrm>
            <a:off x="3352800" y="2476500"/>
            <a:ext cx="2971800" cy="2362200"/>
          </a:xfrm>
          <a:prstGeom prst="rect">
            <a:avLst/>
          </a:prstGeom>
          <a:noFill/>
          <a:ln>
            <a:noFill/>
          </a:ln>
        </p:spPr>
      </p:pic>
    </p:spTree>
  </p:cSld>
  <p:clrMapOvr>
    <a:masterClrMapping/>
  </p:clrMapOvr>
  <p:transition spd="slow">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19">
                                            <p:txEl>
                                              <p:pRg st="0" end="0"/>
                                            </p:txEl>
                                          </p:spTgt>
                                        </p:tgtEl>
                                        <p:attrNameLst>
                                          <p:attrName>style.visibility</p:attrName>
                                        </p:attrNameLst>
                                      </p:cBhvr>
                                      <p:to>
                                        <p:strVal val="visible"/>
                                      </p:to>
                                    </p:set>
                                    <p:anim calcmode="lin" valueType="num">
                                      <p:cBhvr additive="base">
                                        <p:cTn id="7" dur="500"/>
                                        <p:tgtEl>
                                          <p:spTgt spid="619">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619">
                                            <p:txEl>
                                              <p:pRg st="1" end="1"/>
                                            </p:txEl>
                                          </p:spTgt>
                                        </p:tgtEl>
                                        <p:attrNameLst>
                                          <p:attrName>style.visibility</p:attrName>
                                        </p:attrNameLst>
                                      </p:cBhvr>
                                      <p:to>
                                        <p:strVal val="visible"/>
                                      </p:to>
                                    </p:set>
                                    <p:anim calcmode="lin" valueType="num">
                                      <p:cBhvr additive="base">
                                        <p:cTn id="12" dur="500"/>
                                        <p:tgtEl>
                                          <p:spTgt spid="619">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19">
                                            <p:txEl>
                                              <p:pRg st="2" end="2"/>
                                            </p:txEl>
                                          </p:spTgt>
                                        </p:tgtEl>
                                        <p:attrNameLst>
                                          <p:attrName>style.visibility</p:attrName>
                                        </p:attrNameLst>
                                      </p:cBhvr>
                                      <p:to>
                                        <p:strVal val="visible"/>
                                      </p:to>
                                    </p:set>
                                    <p:anim calcmode="lin" valueType="num">
                                      <p:cBhvr additive="base">
                                        <p:cTn id="17" dur="500"/>
                                        <p:tgtEl>
                                          <p:spTgt spid="619">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619">
                                            <p:txEl>
                                              <p:pRg st="3" end="3"/>
                                            </p:txEl>
                                          </p:spTgt>
                                        </p:tgtEl>
                                        <p:attrNameLst>
                                          <p:attrName>style.visibility</p:attrName>
                                        </p:attrNameLst>
                                      </p:cBhvr>
                                      <p:to>
                                        <p:strVal val="visible"/>
                                      </p:to>
                                    </p:set>
                                    <p:anim calcmode="lin" valueType="num">
                                      <p:cBhvr additive="base">
                                        <p:cTn id="22" dur="500"/>
                                        <p:tgtEl>
                                          <p:spTgt spid="619">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619">
                                            <p:txEl>
                                              <p:pRg st="4" end="4"/>
                                            </p:txEl>
                                          </p:spTgt>
                                        </p:tgtEl>
                                        <p:attrNameLst>
                                          <p:attrName>style.visibility</p:attrName>
                                        </p:attrNameLst>
                                      </p:cBhvr>
                                      <p:to>
                                        <p:strVal val="visible"/>
                                      </p:to>
                                    </p:set>
                                    <p:anim calcmode="lin" valueType="num">
                                      <p:cBhvr additive="base">
                                        <p:cTn id="27" dur="500"/>
                                        <p:tgtEl>
                                          <p:spTgt spid="619">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5"/>
          <p:cNvSpPr txBox="1">
            <a:spLocks noGrp="1"/>
          </p:cNvSpPr>
          <p:nvPr>
            <p:ph idx="1"/>
          </p:nvPr>
        </p:nvSpPr>
        <p:spPr>
          <a:xfrm>
            <a:off x="457200" y="419100"/>
            <a:ext cx="8229600" cy="46863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1" i="0" u="none">
                <a:solidFill>
                  <a:schemeClr val="dk1"/>
                </a:solidFill>
                <a:latin typeface="Arial"/>
                <a:ea typeface="Arial"/>
                <a:cs typeface="Arial"/>
                <a:sym typeface="Arial"/>
              </a:rPr>
              <a:t>Negative correlation </a:t>
            </a:r>
            <a:r>
              <a:rPr lang="en-US" sz="2800" b="0" i="0" u="none">
                <a:solidFill>
                  <a:schemeClr val="dk1"/>
                </a:solidFill>
                <a:latin typeface="Arial"/>
                <a:ea typeface="Arial"/>
                <a:cs typeface="Arial"/>
                <a:sym typeface="Arial"/>
              </a:rPr>
              <a:t/>
            </a:r>
            <a:br>
              <a:rPr lang="en-US" sz="2800" b="0" i="0" u="none">
                <a:solidFill>
                  <a:schemeClr val="dk1"/>
                </a:solidFill>
                <a:latin typeface="Arial"/>
                <a:ea typeface="Arial"/>
                <a:cs typeface="Arial"/>
                <a:sym typeface="Arial"/>
              </a:rPr>
            </a:br>
            <a:r>
              <a:rPr lang="en-US" sz="2800" b="0" i="0" u="none">
                <a:solidFill>
                  <a:schemeClr val="dk1"/>
                </a:solidFill>
                <a:latin typeface="Arial"/>
                <a:ea typeface="Arial"/>
                <a:cs typeface="Arial"/>
                <a:sym typeface="Arial"/>
              </a:rPr>
              <a:t>If increase in random variable A leads to a decrease in B, or vice versa.</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Arial"/>
              <a:ea typeface="Arial"/>
              <a:cs typeface="Arial"/>
              <a:sym typeface="Arial"/>
            </a:endParaRPr>
          </a:p>
        </p:txBody>
      </p:sp>
      <p:pic>
        <p:nvPicPr>
          <p:cNvPr id="626" name="Google Shape;626;p85"/>
          <p:cNvPicPr preferRelativeResize="0"/>
          <p:nvPr/>
        </p:nvPicPr>
        <p:blipFill rotWithShape="1">
          <a:blip r:embed="rId3">
            <a:alphaModFix/>
          </a:blip>
          <a:srcRect/>
          <a:stretch/>
        </p:blipFill>
        <p:spPr>
          <a:xfrm>
            <a:off x="2743200" y="1943100"/>
            <a:ext cx="3657600" cy="25336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6"/>
          <p:cNvSpPr txBox="1">
            <a:spLocks noGrp="1"/>
          </p:cNvSpPr>
          <p:nvPr>
            <p:ph idx="1"/>
          </p:nvPr>
        </p:nvSpPr>
        <p:spPr>
          <a:xfrm>
            <a:off x="457200" y="419100"/>
            <a:ext cx="8229600" cy="46863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1" i="0" u="none">
                <a:solidFill>
                  <a:schemeClr val="dk1"/>
                </a:solidFill>
                <a:latin typeface="Arial"/>
                <a:ea typeface="Arial"/>
                <a:cs typeface="Arial"/>
                <a:sym typeface="Arial"/>
              </a:rPr>
              <a:t>No correlation –</a:t>
            </a:r>
            <a:r>
              <a:rPr lang="en-US" sz="2800" b="0" i="0" u="none">
                <a:solidFill>
                  <a:schemeClr val="dk1"/>
                </a:solidFill>
                <a:latin typeface="Arial"/>
                <a:ea typeface="Arial"/>
                <a:cs typeface="Arial"/>
                <a:sym typeface="Arial"/>
              </a:rPr>
              <a:t/>
            </a:r>
            <a:br>
              <a:rPr lang="en-US" sz="2800" b="0" i="0" u="none">
                <a:solidFill>
                  <a:schemeClr val="dk1"/>
                </a:solidFill>
                <a:latin typeface="Arial"/>
                <a:ea typeface="Arial"/>
                <a:cs typeface="Arial"/>
                <a:sym typeface="Arial"/>
              </a:rPr>
            </a:br>
            <a:r>
              <a:rPr lang="en-US" sz="2800" b="0" i="0" u="none">
                <a:solidFill>
                  <a:schemeClr val="dk1"/>
                </a:solidFill>
                <a:latin typeface="Arial"/>
                <a:ea typeface="Arial"/>
                <a:cs typeface="Arial"/>
                <a:sym typeface="Arial"/>
              </a:rPr>
              <a:t>When both the variables are completely unrelated and change in one leads to no change in other.</a:t>
            </a:r>
            <a:endParaRPr/>
          </a:p>
          <a:p>
            <a:pPr marL="303212" marR="0" lvl="0" indent="-125411" algn="l" rtl="0">
              <a:lnSpc>
                <a:spcPct val="100000"/>
              </a:lnSpc>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632" name="Google Shape;632;p86"/>
          <p:cNvPicPr preferRelativeResize="0"/>
          <p:nvPr/>
        </p:nvPicPr>
        <p:blipFill rotWithShape="1">
          <a:blip r:embed="rId3">
            <a:alphaModFix/>
          </a:blip>
          <a:srcRect/>
          <a:stretch/>
        </p:blipFill>
        <p:spPr>
          <a:xfrm>
            <a:off x="1905000" y="2324100"/>
            <a:ext cx="4191000" cy="26670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87"/>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0" i="0" u="none">
                <a:solidFill>
                  <a:schemeClr val="dk1"/>
                </a:solidFill>
                <a:latin typeface="Calibri"/>
                <a:ea typeface="Calibri"/>
                <a:cs typeface="Calibri"/>
                <a:sym typeface="Calibri"/>
              </a:rPr>
              <a:t>Example</a:t>
            </a:r>
            <a:endParaRPr/>
          </a:p>
        </p:txBody>
      </p:sp>
      <p:graphicFrame>
        <p:nvGraphicFramePr>
          <p:cNvPr id="638" name="Google Shape;638;p87"/>
          <p:cNvGraphicFramePr/>
          <p:nvPr/>
        </p:nvGraphicFramePr>
        <p:xfrm>
          <a:off x="838200" y="1181100"/>
          <a:ext cx="7391375" cy="4114775"/>
        </p:xfrm>
        <a:graphic>
          <a:graphicData uri="http://schemas.openxmlformats.org/drawingml/2006/table">
            <a:tbl>
              <a:tblPr>
                <a:noFill/>
                <a:tableStyleId>{906FF67D-E1A7-4608-8722-F6B273B8CC86}</a:tableStyleId>
              </a:tblPr>
              <a:tblGrid>
                <a:gridCol w="5126025">
                  <a:extLst>
                    <a:ext uri="{9D8B030D-6E8A-4147-A177-3AD203B41FA5}">
                      <a16:colId xmlns:a16="http://schemas.microsoft.com/office/drawing/2014/main" val="20000"/>
                    </a:ext>
                  </a:extLst>
                </a:gridCol>
                <a:gridCol w="2265350">
                  <a:extLst>
                    <a:ext uri="{9D8B030D-6E8A-4147-A177-3AD203B41FA5}">
                      <a16:colId xmlns:a16="http://schemas.microsoft.com/office/drawing/2014/main" val="20001"/>
                    </a:ext>
                  </a:extLst>
                </a:gridCol>
              </a:tblGrid>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X</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Y</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0"/>
                  </a:ext>
                </a:extLst>
              </a:tr>
              <a:tr h="823900">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10</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40</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1"/>
                  </a:ext>
                </a:extLst>
              </a:tr>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48</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2"/>
                  </a:ext>
                </a:extLst>
              </a:tr>
              <a:tr h="823900">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56</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3"/>
                  </a:ext>
                </a:extLst>
              </a:tr>
              <a:tr h="82232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8</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32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Google Shape;643;p88"/>
          <p:cNvSpPr txBox="1">
            <a:spLocks noGrp="1"/>
          </p:cNvSpPr>
          <p:nvPr>
            <p:ph idx="1"/>
          </p:nvPr>
        </p:nvSpPr>
        <p:spPr>
          <a:xfrm>
            <a:off x="457200" y="419100"/>
            <a:ext cx="8229600" cy="4686300"/>
          </a:xfrm>
          <a:prstGeom prst="rect">
            <a:avLst/>
          </a:prstGeom>
          <a:noFill/>
          <a:ln>
            <a:noFill/>
          </a:ln>
        </p:spPr>
        <p:txBody>
          <a:bodyPr spcFirstLastPara="1" wrap="square" lIns="81025" tIns="40500" rIns="81025" bIns="40500" anchor="t" anchorCtr="0">
            <a:noAutofit/>
          </a:bodyPr>
          <a:lstStyle/>
          <a:p>
            <a:pPr marL="303212" marR="0" lvl="0" indent="-125411" algn="l" rtl="0">
              <a:lnSpc>
                <a:spcPct val="100000"/>
              </a:lnSpc>
              <a:spcBef>
                <a:spcPts val="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125411" algn="l" rtl="0">
              <a:lnSpc>
                <a:spcPct val="100000"/>
              </a:lnSpc>
              <a:spcBef>
                <a:spcPts val="560"/>
              </a:spcBef>
              <a:spcAft>
                <a:spcPts val="0"/>
              </a:spcAft>
              <a:buClr>
                <a:schemeClr val="dk1"/>
              </a:buClr>
              <a:buSzPts val="2800"/>
              <a:buFont typeface="Arial"/>
              <a:buNone/>
            </a:pPr>
            <a:endParaRPr sz="2800" b="1" i="0" u="none">
              <a:solidFill>
                <a:schemeClr val="dk1"/>
              </a:solidFill>
              <a:latin typeface="Calibri"/>
              <a:ea typeface="Calibri"/>
              <a:cs typeface="Calibri"/>
              <a:sym typeface="Calibri"/>
            </a:endParaRPr>
          </a:p>
          <a:p>
            <a:pPr marL="303212" marR="0" lvl="0" indent="-303212" algn="l" rtl="0">
              <a:lnSpc>
                <a:spcPct val="100000"/>
              </a:lnSpc>
              <a:spcBef>
                <a:spcPts val="56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Step 1: Calculate Mean of X and Y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Mean of X  : 10+12+14+8 / 4 =  11 </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Mean of Y = 40+48+56+32/4 = 44</a:t>
            </a:r>
            <a:endParaRPr/>
          </a:p>
          <a:p>
            <a:pPr marL="303213" marR="0" lvl="0" indent="-125413" algn="l" rtl="0">
              <a:spcBef>
                <a:spcPts val="56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p:txBody>
      </p:sp>
      <p:pic>
        <p:nvPicPr>
          <p:cNvPr id="644" name="Google Shape;644;p88"/>
          <p:cNvPicPr preferRelativeResize="0"/>
          <p:nvPr/>
        </p:nvPicPr>
        <p:blipFill rotWithShape="1">
          <a:blip r:embed="rId3">
            <a:alphaModFix/>
          </a:blip>
          <a:srcRect/>
          <a:stretch/>
        </p:blipFill>
        <p:spPr>
          <a:xfrm>
            <a:off x="1295400" y="266700"/>
            <a:ext cx="3944937" cy="1262062"/>
          </a:xfrm>
          <a:prstGeom prst="rect">
            <a:avLst/>
          </a:prstGeom>
          <a:noFill/>
          <a:ln>
            <a:noFill/>
          </a:ln>
        </p:spPr>
      </p:pic>
      <p:pic>
        <p:nvPicPr>
          <p:cNvPr id="645" name="Google Shape;645;p88"/>
          <p:cNvPicPr preferRelativeResize="0"/>
          <p:nvPr/>
        </p:nvPicPr>
        <p:blipFill rotWithShape="1">
          <a:blip r:embed="rId4">
            <a:alphaModFix/>
          </a:blip>
          <a:srcRect/>
          <a:stretch/>
        </p:blipFill>
        <p:spPr>
          <a:xfrm>
            <a:off x="1444625" y="1714500"/>
            <a:ext cx="4160837" cy="148113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8"/>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rgbClr val="C00000"/>
              </a:buClr>
              <a:buSzPts val="4000"/>
              <a:buFont typeface="Calibri"/>
              <a:buNone/>
            </a:pPr>
            <a:r>
              <a:rPr lang="en-US" sz="4000" b="1" i="0" u="none">
                <a:solidFill>
                  <a:srgbClr val="C00000"/>
                </a:solidFill>
                <a:latin typeface="Calibri"/>
                <a:ea typeface="Calibri"/>
                <a:cs typeface="Calibri"/>
                <a:sym typeface="Calibri"/>
              </a:rPr>
              <a:t>Descriptive statistics </a:t>
            </a:r>
            <a:endParaRPr/>
          </a:p>
        </p:txBody>
      </p:sp>
      <p:pic>
        <p:nvPicPr>
          <p:cNvPr id="140" name="Google Shape;140;p8"/>
          <p:cNvPicPr preferRelativeResize="0">
            <a:picLocks noGrp="1"/>
          </p:cNvPicPr>
          <p:nvPr>
            <p:ph sz="half" idx="1"/>
          </p:nvPr>
        </p:nvPicPr>
        <p:blipFill rotWithShape="1">
          <a:blip r:embed="rId3">
            <a:alphaModFix/>
          </a:blip>
          <a:srcRect/>
          <a:stretch/>
        </p:blipFill>
        <p:spPr>
          <a:xfrm>
            <a:off x="0" y="1181100"/>
            <a:ext cx="4343400" cy="3505200"/>
          </a:xfrm>
          <a:prstGeom prst="rect">
            <a:avLst/>
          </a:prstGeom>
          <a:noFill/>
          <a:ln>
            <a:noFill/>
          </a:ln>
        </p:spPr>
      </p:pic>
      <p:sp>
        <p:nvSpPr>
          <p:cNvPr id="141" name="Google Shape;141;p8"/>
          <p:cNvSpPr txBox="1">
            <a:spLocks noGrp="1"/>
          </p:cNvSpPr>
          <p:nvPr>
            <p:ph sz="half" idx="2"/>
          </p:nvPr>
        </p:nvSpPr>
        <p:spPr>
          <a:xfrm>
            <a:off x="4800600" y="1181100"/>
            <a:ext cx="4191000" cy="4038600"/>
          </a:xfrm>
          <a:prstGeom prst="rect">
            <a:avLst/>
          </a:prstGeom>
          <a:noFill/>
          <a:ln>
            <a:noFill/>
          </a:ln>
        </p:spPr>
        <p:txBody>
          <a:bodyPr spcFirstLastPara="1" wrap="square" lIns="81025" tIns="40500" rIns="81025" bIns="40500" anchor="t" anchorCtr="0">
            <a:normAutofit/>
          </a:bodyPr>
          <a:lstStyle/>
          <a:p>
            <a:pPr marL="303212" marR="0" lvl="0" indent="-303212" algn="l" rtl="0">
              <a:lnSpc>
                <a:spcPct val="90000"/>
              </a:lnSpc>
              <a:spcBef>
                <a:spcPts val="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Descriptive statistics </a:t>
            </a:r>
            <a:r>
              <a:rPr lang="en-US" sz="2000" b="0" i="0" u="none">
                <a:solidFill>
                  <a:srgbClr val="FF0000"/>
                </a:solidFill>
                <a:latin typeface="Calibri"/>
                <a:ea typeface="Calibri"/>
                <a:cs typeface="Calibri"/>
                <a:sym typeface="Calibri"/>
              </a:rPr>
              <a:t>describes, shows, and summarize the features of a dataset.</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Descriptive statistics provides methods for organizing, visualizing, and presenting data meaningfully and informally.</a:t>
            </a:r>
            <a:endParaRPr/>
          </a:p>
          <a:p>
            <a:pPr marL="303212" marR="0" lvl="0" indent="-303212" algn="l" rtl="0">
              <a:lnSpc>
                <a:spcPct val="90000"/>
              </a:lnSpc>
              <a:spcBef>
                <a:spcPts val="380"/>
              </a:spcBef>
              <a:spcAft>
                <a:spcPts val="0"/>
              </a:spcAft>
              <a:buClr>
                <a:schemeClr val="dk1"/>
              </a:buClr>
              <a:buSzPts val="1900"/>
              <a:buFont typeface="Arial"/>
              <a:buChar char="•"/>
            </a:pPr>
            <a:r>
              <a:rPr lang="en-US" sz="1900" b="0" i="0" u="none">
                <a:solidFill>
                  <a:schemeClr val="dk1"/>
                </a:solidFill>
                <a:latin typeface="Calibri"/>
                <a:ea typeface="Calibri"/>
                <a:cs typeface="Calibri"/>
                <a:sym typeface="Calibri"/>
              </a:rPr>
              <a:t>It helps Data analysts to understand the data better.</a:t>
            </a:r>
            <a:endParaRPr/>
          </a:p>
          <a:p>
            <a:pPr marL="303212" marR="0" lvl="0" indent="-303212" algn="l" rtl="0">
              <a:lnSpc>
                <a:spcPct val="90000"/>
              </a:lnSpc>
              <a:spcBef>
                <a:spcPts val="400"/>
              </a:spcBef>
              <a:spcAft>
                <a:spcPts val="0"/>
              </a:spcAft>
              <a:buClr>
                <a:schemeClr val="dk1"/>
              </a:buClr>
              <a:buSzPts val="2000"/>
              <a:buFont typeface="Arial"/>
              <a:buChar char="•"/>
            </a:pPr>
            <a:r>
              <a:rPr lang="en-US" sz="2000" b="0" i="0" u="none">
                <a:solidFill>
                  <a:schemeClr val="dk1"/>
                </a:solidFill>
                <a:latin typeface="Calibri"/>
                <a:ea typeface="Calibri"/>
                <a:cs typeface="Calibri"/>
                <a:sym typeface="Calibri"/>
              </a:rPr>
              <a:t>Common measures and techniques in </a:t>
            </a:r>
            <a:r>
              <a:rPr lang="en-US" sz="2000" b="0" i="0" u="sng">
                <a:solidFill>
                  <a:schemeClr val="dk1"/>
                </a:solidFill>
                <a:latin typeface="Calibri"/>
                <a:ea typeface="Calibri"/>
                <a:cs typeface="Calibri"/>
                <a:sym typeface="Calibri"/>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descriptive statistics</a:t>
            </a:r>
            <a:r>
              <a:rPr lang="en-US" sz="2000" b="0" i="0" u="none">
                <a:solidFill>
                  <a:schemeClr val="dk1"/>
                </a:solidFill>
                <a:latin typeface="Calibri"/>
                <a:ea typeface="Calibri"/>
                <a:cs typeface="Calibri"/>
                <a:sym typeface="Calibri"/>
              </a:rPr>
              <a:t> include measures of central tendency  and measures of dispersion</a:t>
            </a:r>
            <a:endParaRPr sz="1900" b="0" i="0" u="none">
              <a:solidFill>
                <a:schemeClr val="dk1"/>
              </a:solidFill>
              <a:latin typeface="Calibri"/>
              <a:ea typeface="Calibri"/>
              <a:cs typeface="Calibri"/>
              <a:sym typeface="Calibri"/>
            </a:endParaRPr>
          </a:p>
          <a:p>
            <a:pPr marL="303213" marR="0" lvl="0" indent="-182563" algn="l" rtl="0">
              <a:spcBef>
                <a:spcPts val="380"/>
              </a:spcBef>
              <a:spcAft>
                <a:spcPts val="0"/>
              </a:spcAft>
              <a:buClr>
                <a:schemeClr val="dk1"/>
              </a:buClr>
              <a:buSzPts val="1900"/>
              <a:buFont typeface="Arial"/>
              <a:buNone/>
            </a:pPr>
            <a:endParaRPr sz="1900" b="0" i="0" u="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 calcmode="lin" valueType="num">
                                      <p:cBhvr additive="base">
                                        <p:cTn id="7" dur="500"/>
                                        <p:tgtEl>
                                          <p:spTgt spid="1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1">
                                            <p:txEl>
                                              <p:pRg st="1" end="1"/>
                                            </p:txEl>
                                          </p:spTgt>
                                        </p:tgtEl>
                                        <p:attrNameLst>
                                          <p:attrName>style.visibility</p:attrName>
                                        </p:attrNameLst>
                                      </p:cBhvr>
                                      <p:to>
                                        <p:strVal val="visible"/>
                                      </p:to>
                                    </p:set>
                                    <p:anim calcmode="lin" valueType="num">
                                      <p:cBhvr additive="base">
                                        <p:cTn id="12" dur="500"/>
                                        <p:tgtEl>
                                          <p:spTgt spid="14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1">
                                            <p:txEl>
                                              <p:pRg st="2" end="2"/>
                                            </p:txEl>
                                          </p:spTgt>
                                        </p:tgtEl>
                                        <p:attrNameLst>
                                          <p:attrName>style.visibility</p:attrName>
                                        </p:attrNameLst>
                                      </p:cBhvr>
                                      <p:to>
                                        <p:strVal val="visible"/>
                                      </p:to>
                                    </p:set>
                                    <p:anim calcmode="lin" valueType="num">
                                      <p:cBhvr additive="base">
                                        <p:cTn id="17" dur="500"/>
                                        <p:tgtEl>
                                          <p:spTgt spid="1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41">
                                            <p:txEl>
                                              <p:pRg st="3" end="3"/>
                                            </p:txEl>
                                          </p:spTgt>
                                        </p:tgtEl>
                                        <p:attrNameLst>
                                          <p:attrName>style.visibility</p:attrName>
                                        </p:attrNameLst>
                                      </p:cBhvr>
                                      <p:to>
                                        <p:strVal val="visible"/>
                                      </p:to>
                                    </p:set>
                                    <p:anim calcmode="lin" valueType="num">
                                      <p:cBhvr additive="base">
                                        <p:cTn id="22" dur="500"/>
                                        <p:tgtEl>
                                          <p:spTgt spid="14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41">
                                            <p:txEl>
                                              <p:pRg st="4" end="4"/>
                                            </p:txEl>
                                          </p:spTgt>
                                        </p:tgtEl>
                                        <p:attrNameLst>
                                          <p:attrName>style.visibility</p:attrName>
                                        </p:attrNameLst>
                                      </p:cBhvr>
                                      <p:to>
                                        <p:strVal val="visible"/>
                                      </p:to>
                                    </p:set>
                                    <p:anim calcmode="lin" valueType="num">
                                      <p:cBhvr additive="base">
                                        <p:cTn id="27" dur="500"/>
                                        <p:tgtEl>
                                          <p:spTgt spid="14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graphicFrame>
        <p:nvGraphicFramePr>
          <p:cNvPr id="650" name="Google Shape;650;p89"/>
          <p:cNvGraphicFramePr/>
          <p:nvPr/>
        </p:nvGraphicFramePr>
        <p:xfrm>
          <a:off x="685800" y="1333500"/>
          <a:ext cx="7162800" cy="3886175"/>
        </p:xfrm>
        <a:graphic>
          <a:graphicData uri="http://schemas.openxmlformats.org/drawingml/2006/table">
            <a:tbl>
              <a:tblPr>
                <a:noFill/>
                <a:tableStyleId>{906FF67D-E1A7-4608-8722-F6B273B8CC86}</a:tableStyleId>
              </a:tblPr>
              <a:tblGrid>
                <a:gridCol w="5175250">
                  <a:extLst>
                    <a:ext uri="{9D8B030D-6E8A-4147-A177-3AD203B41FA5}">
                      <a16:colId xmlns:a16="http://schemas.microsoft.com/office/drawing/2014/main" val="20000"/>
                    </a:ext>
                  </a:extLst>
                </a:gridCol>
                <a:gridCol w="1987550">
                  <a:extLst>
                    <a:ext uri="{9D8B030D-6E8A-4147-A177-3AD203B41FA5}">
                      <a16:colId xmlns:a16="http://schemas.microsoft.com/office/drawing/2014/main" val="20001"/>
                    </a:ext>
                  </a:extLst>
                </a:gridCol>
              </a:tblGrid>
              <a:tr h="777875">
                <a:tc>
                  <a:txBody>
                    <a:bodyPr/>
                    <a:lstStyle/>
                    <a:p>
                      <a:pPr marL="0" marR="0" lvl="0" indent="0" algn="l" rtl="0">
                        <a:lnSpc>
                          <a:spcPct val="115000"/>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xi –x̅</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FF0000"/>
                        </a:buClr>
                        <a:buSzPts val="2400"/>
                        <a:buFont typeface="Calibri"/>
                        <a:buNone/>
                      </a:pPr>
                      <a:r>
                        <a:rPr lang="en-US" sz="2400" b="1" i="0" u="none" strike="noStrike" cap="none">
                          <a:solidFill>
                            <a:srgbClr val="FF0000"/>
                          </a:solidFill>
                          <a:latin typeface="Calibri"/>
                          <a:ea typeface="Calibri"/>
                          <a:cs typeface="Calibri"/>
                          <a:sym typeface="Calibri"/>
                        </a:rPr>
                        <a:t>yi – ȳ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0"/>
                  </a:ext>
                </a:extLst>
              </a:tr>
              <a:tr h="7762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10 – 11 = -1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40 – 44 = – 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1"/>
                  </a:ext>
                </a:extLst>
              </a:tr>
              <a:tr h="7778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12 – 11 = 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48  – 44 = 4</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2"/>
                  </a:ext>
                </a:extLst>
              </a:tr>
              <a:tr h="7762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14 – 11 = 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56 – 44 = 12</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3"/>
                  </a:ext>
                </a:extLst>
              </a:tr>
              <a:tr h="777875">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8 – 11 = -3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400"/>
                        <a:buFont typeface="Calibri"/>
                        <a:buNone/>
                      </a:pPr>
                      <a:r>
                        <a:rPr lang="en-US" sz="2400" b="1" i="0" u="none" strike="noStrike" cap="none">
                          <a:solidFill>
                            <a:schemeClr val="dk1"/>
                          </a:solidFill>
                          <a:latin typeface="Calibri"/>
                          <a:ea typeface="Calibri"/>
                          <a:cs typeface="Calibri"/>
                          <a:sym typeface="Calibri"/>
                        </a:rPr>
                        <a:t>32 – 44 = 12 </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90"/>
          <p:cNvSpPr txBox="1">
            <a:spLocks noGrp="1"/>
          </p:cNvSpPr>
          <p:nvPr>
            <p:ph idx="1"/>
          </p:nvPr>
        </p:nvSpPr>
        <p:spPr>
          <a:xfrm>
            <a:off x="457200" y="419100"/>
            <a:ext cx="8229600" cy="50292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Substitute the above values in the formula </a:t>
            </a:r>
            <a:endParaRPr/>
          </a:p>
          <a:p>
            <a:pPr marL="303212" marR="0" lvl="0" indent="-303212" algn="l" rtl="0">
              <a:lnSpc>
                <a:spcPct val="100000"/>
              </a:lnSpc>
              <a:spcBef>
                <a:spcPts val="56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Cov(x,y) =</a:t>
            </a:r>
            <a:r>
              <a:rPr lang="en-US" sz="2800" b="0" i="0" u="none">
                <a:solidFill>
                  <a:schemeClr val="dk1"/>
                </a:solidFill>
                <a:latin typeface="Calibri"/>
                <a:ea typeface="Calibri"/>
                <a:cs typeface="Calibri"/>
                <a:sym typeface="Calibri"/>
              </a:rPr>
              <a:t> l</a:t>
            </a:r>
            <a:r>
              <a:rPr lang="en-US" sz="2000" b="0" i="0" u="none">
                <a:solidFill>
                  <a:schemeClr val="dk1"/>
                </a:solidFill>
                <a:latin typeface="Calibri"/>
                <a:ea typeface="Calibri"/>
                <a:cs typeface="Calibri"/>
                <a:sym typeface="Calibri"/>
              </a:rPr>
              <a:t>(-1) (-4)</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 +</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(1)(4)</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(3)(12)</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(-3)(12)</a:t>
            </a:r>
            <a:r>
              <a:rPr lang="en-US" sz="2800" b="0" i="0" u="none">
                <a:solidFill>
                  <a:schemeClr val="dk1"/>
                </a:solidFill>
                <a:latin typeface="Calibri"/>
                <a:ea typeface="Calibri"/>
                <a:cs typeface="Calibri"/>
                <a:sym typeface="Calibri"/>
              </a:rPr>
              <a:t>l</a:t>
            </a:r>
            <a:r>
              <a:rPr lang="en-US" sz="2000" b="0" i="0" u="none">
                <a:solidFill>
                  <a:schemeClr val="dk1"/>
                </a:solidFill>
                <a:latin typeface="Calibri"/>
                <a:ea typeface="Calibri"/>
                <a:cs typeface="Calibri"/>
                <a:sym typeface="Calibri"/>
              </a:rPr>
              <a:t>/4                                                </a:t>
            </a:r>
            <a:endParaRPr/>
          </a:p>
          <a:p>
            <a:pPr marL="303212" marR="0" lvl="0" indent="-303212" algn="l" rtl="0">
              <a:lnSpc>
                <a:spcPct val="100000"/>
              </a:lnSpc>
              <a:spcBef>
                <a:spcPts val="400"/>
              </a:spcBef>
              <a:spcAft>
                <a:spcPts val="0"/>
              </a:spcAft>
              <a:buClr>
                <a:schemeClr val="dk1"/>
              </a:buClr>
              <a:buSzPts val="2000"/>
              <a:buFont typeface="Arial"/>
              <a:buNone/>
            </a:pPr>
            <a:r>
              <a:rPr lang="en-US" sz="2000" b="0" i="0" u="none">
                <a:solidFill>
                  <a:schemeClr val="dk1"/>
                </a:solidFill>
                <a:latin typeface="Calibri"/>
                <a:ea typeface="Calibri"/>
                <a:cs typeface="Calibri"/>
                <a:sym typeface="Calibri"/>
              </a:rPr>
              <a:t> </a:t>
            </a:r>
            <a:r>
              <a:rPr lang="en-US" sz="2000" b="1" i="0" u="none">
                <a:solidFill>
                  <a:schemeClr val="dk1"/>
                </a:solidFill>
                <a:latin typeface="Calibri"/>
                <a:ea typeface="Calibri"/>
                <a:cs typeface="Calibri"/>
                <a:sym typeface="Calibri"/>
              </a:rPr>
              <a:t>Cov(x,y) =</a:t>
            </a:r>
            <a:r>
              <a:rPr lang="en-US" sz="2000" b="0" i="0" u="none">
                <a:solidFill>
                  <a:schemeClr val="dk1"/>
                </a:solidFill>
                <a:latin typeface="Calibri"/>
                <a:ea typeface="Calibri"/>
                <a:cs typeface="Calibri"/>
                <a:sym typeface="Calibri"/>
              </a:rPr>
              <a:t> 80/3 =</a:t>
            </a:r>
            <a:r>
              <a:rPr lang="en-US" sz="2000" b="1" i="0" u="none">
                <a:solidFill>
                  <a:schemeClr val="dk1"/>
                </a:solidFill>
                <a:latin typeface="Calibri"/>
                <a:ea typeface="Calibri"/>
                <a:cs typeface="Calibri"/>
                <a:sym typeface="Calibri"/>
              </a:rPr>
              <a:t> 26.6</a:t>
            </a:r>
            <a:endParaRPr sz="2000" b="0" i="0" u="none">
              <a:solidFill>
                <a:schemeClr val="dk1"/>
              </a:solidFill>
              <a:latin typeface="Calibri"/>
              <a:ea typeface="Calibri"/>
              <a:cs typeface="Calibri"/>
              <a:sym typeface="Calibri"/>
            </a:endParaRPr>
          </a:p>
          <a:p>
            <a:pPr marL="303212" marR="0" lvl="0" indent="-303212" algn="l" rtl="0">
              <a:lnSpc>
                <a:spcPct val="100000"/>
              </a:lnSpc>
              <a:spcBef>
                <a:spcPts val="400"/>
              </a:spcBef>
              <a:spcAft>
                <a:spcPts val="0"/>
              </a:spcAft>
              <a:buClr>
                <a:schemeClr val="dk1"/>
              </a:buClr>
              <a:buSzPts val="2000"/>
              <a:buFont typeface="Arial"/>
              <a:buNone/>
            </a:pPr>
            <a:r>
              <a:rPr lang="en-US" sz="2000" b="1" i="0" u="none">
                <a:solidFill>
                  <a:schemeClr val="dk1"/>
                </a:solidFill>
                <a:latin typeface="Calibri"/>
                <a:ea typeface="Calibri"/>
                <a:cs typeface="Calibri"/>
                <a:sym typeface="Calibri"/>
              </a:rPr>
              <a:t>Hence, Co-variance for the above data is 26.6 </a:t>
            </a:r>
            <a:endParaRPr/>
          </a:p>
          <a:p>
            <a:pPr marL="303213" marR="0" lvl="0" indent="-176213" algn="l" rtl="0">
              <a:spcBef>
                <a:spcPts val="400"/>
              </a:spcBef>
              <a:spcAft>
                <a:spcPts val="0"/>
              </a:spcAft>
              <a:buClr>
                <a:schemeClr val="dk1"/>
              </a:buClr>
              <a:buSzPts val="2000"/>
              <a:buFont typeface="Arial"/>
              <a:buNone/>
            </a:pPr>
            <a:endParaRPr sz="2000" b="1" i="0" u="none">
              <a:solidFill>
                <a:schemeClr val="dk1"/>
              </a:solidFill>
              <a:latin typeface="Calibri"/>
              <a:ea typeface="Calibri"/>
              <a:cs typeface="Calibri"/>
              <a:sym typeface="Calibri"/>
            </a:endParaRPr>
          </a:p>
        </p:txBody>
      </p:sp>
      <p:pic>
        <p:nvPicPr>
          <p:cNvPr id="656" name="Google Shape;656;p90"/>
          <p:cNvPicPr preferRelativeResize="0"/>
          <p:nvPr/>
        </p:nvPicPr>
        <p:blipFill rotWithShape="1">
          <a:blip r:embed="rId3">
            <a:alphaModFix/>
          </a:blip>
          <a:srcRect/>
          <a:stretch/>
        </p:blipFill>
        <p:spPr>
          <a:xfrm>
            <a:off x="1447800" y="2095500"/>
            <a:ext cx="5943600" cy="29718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1"/>
          <p:cNvSpPr txBox="1">
            <a:spLocks noGrp="1"/>
          </p:cNvSpPr>
          <p:nvPr>
            <p:ph idx="1"/>
          </p:nvPr>
        </p:nvSpPr>
        <p:spPr>
          <a:xfrm>
            <a:off x="635001" y="1068971"/>
            <a:ext cx="6447501" cy="3233978"/>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Before substitution we have to find standard deviation of x and y </a:t>
            </a:r>
            <a:endParaRPr dirty="0"/>
          </a:p>
          <a:p>
            <a:pPr marL="303212" marR="0" lvl="0" indent="-303212" algn="l" rtl="0">
              <a:lnSpc>
                <a:spcPct val="100000"/>
              </a:lnSpc>
              <a:spcBef>
                <a:spcPts val="56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Lets take the data for X as mentioned in the table that is 10,12,14,8</a:t>
            </a:r>
            <a:endParaRPr dirty="0"/>
          </a:p>
          <a:p>
            <a:pPr marL="303212" marR="0" lvl="0" indent="-303212" algn="l" rtl="0">
              <a:lnSpc>
                <a:spcPct val="100000"/>
              </a:lnSpc>
              <a:spcBef>
                <a:spcPts val="560"/>
              </a:spcBef>
              <a:spcAft>
                <a:spcPts val="0"/>
              </a:spcAft>
              <a:buClr>
                <a:schemeClr val="dk1"/>
              </a:buClr>
              <a:buSzPts val="2800"/>
              <a:buFont typeface="Arial"/>
              <a:buChar char="•"/>
            </a:pPr>
            <a:r>
              <a:rPr lang="en-US" sz="2800" b="0" i="0" u="none" dirty="0">
                <a:solidFill>
                  <a:schemeClr val="dk1"/>
                </a:solidFill>
                <a:latin typeface="Calibri"/>
                <a:ea typeface="Calibri"/>
                <a:cs typeface="Calibri"/>
                <a:sym typeface="Calibri"/>
              </a:rPr>
              <a:t>To find standard deviation </a:t>
            </a:r>
            <a:endParaRPr dirty="0"/>
          </a:p>
          <a:p>
            <a:pPr marL="303213" marR="0" lvl="0" indent="-125413" algn="l" rtl="0">
              <a:spcBef>
                <a:spcPts val="560"/>
              </a:spcBef>
              <a:spcAft>
                <a:spcPts val="0"/>
              </a:spcAft>
              <a:buClr>
                <a:schemeClr val="dk1"/>
              </a:buClr>
              <a:buSzPts val="2800"/>
              <a:buFont typeface="Arial"/>
              <a:buNone/>
            </a:pPr>
            <a:endParaRPr sz="2800" b="0" i="0" u="none" dirty="0">
              <a:solidFill>
                <a:schemeClr val="dk1"/>
              </a:solidFill>
              <a:latin typeface="Calibri"/>
              <a:ea typeface="Calibri"/>
              <a:cs typeface="Calibri"/>
              <a:sym typeface="Calibri"/>
            </a:endParaRPr>
          </a:p>
        </p:txBody>
      </p:sp>
      <p:pic>
        <p:nvPicPr>
          <p:cNvPr id="662" name="Google Shape;662;p91" descr="https://lh5.googleusercontent.com/Ye5ozUoUKG4pSqY3fBYcRviHCja9RtThRsHafR6pYuHes80h_tTzqKkrfr95a0iq53xcGa3qL4cpiuL_3vrhqMMPLRSPlyDSDRPpMDHHIfqv8fO4l_mNa1B7jrJAC8yrWwA2Cd5j"/>
          <p:cNvPicPr preferRelativeResize="0"/>
          <p:nvPr/>
        </p:nvPicPr>
        <p:blipFill rotWithShape="1">
          <a:blip r:embed="rId3">
            <a:alphaModFix/>
          </a:blip>
          <a:srcRect/>
          <a:stretch/>
        </p:blipFill>
        <p:spPr>
          <a:xfrm>
            <a:off x="2971800" y="3924300"/>
            <a:ext cx="1892300" cy="96996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92"/>
          <p:cNvSpPr txBox="1">
            <a:spLocks noGrp="1"/>
          </p:cNvSpPr>
          <p:nvPr>
            <p:ph idx="1"/>
          </p:nvPr>
        </p:nvSpPr>
        <p:spPr>
          <a:xfrm>
            <a:off x="533400" y="419100"/>
            <a:ext cx="3810000" cy="4495800"/>
          </a:xfrm>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Step 1: Find the mean of x that is x̄</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 10+14+12+8 /4 = 11 </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Step 2: Find each number deviation: Subtract each score with mean to get mean deviation</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10 – 11 = -1 </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12 – 11 = 1</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14 – 11 = 3</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0" i="0" u="none" dirty="0">
                <a:solidFill>
                  <a:schemeClr val="dk1"/>
                </a:solidFill>
                <a:latin typeface="Calibri"/>
                <a:ea typeface="Calibri"/>
                <a:cs typeface="Calibri"/>
                <a:sym typeface="Calibri"/>
              </a:rPr>
              <a:t>8 – 11 = -3</a:t>
            </a:r>
            <a:endParaRPr dirty="0"/>
          </a:p>
          <a:p>
            <a:pPr marL="303212" marR="0" lvl="0" indent="-303212" algn="l" rtl="0">
              <a:lnSpc>
                <a:spcPct val="100000"/>
              </a:lnSpc>
              <a:spcBef>
                <a:spcPts val="360"/>
              </a:spcBef>
              <a:spcAft>
                <a:spcPts val="0"/>
              </a:spcAft>
              <a:buClr>
                <a:schemeClr val="dk1"/>
              </a:buClr>
              <a:buSzPts val="1800"/>
              <a:buFont typeface="Arial"/>
              <a:buNone/>
            </a:pPr>
            <a:r>
              <a:rPr lang="en-US" sz="1800" b="1" i="0" u="none" dirty="0">
                <a:solidFill>
                  <a:schemeClr val="dk1"/>
                </a:solidFill>
                <a:latin typeface="Calibri"/>
                <a:ea typeface="Calibri"/>
                <a:cs typeface="Calibri"/>
                <a:sym typeface="Calibri"/>
              </a:rPr>
              <a:t>Step 3: Square the mean deviation obtained </a:t>
            </a:r>
            <a:endParaRPr sz="1800" b="0" i="0" u="none" dirty="0">
              <a:solidFill>
                <a:schemeClr val="dk1"/>
              </a:solidFill>
              <a:latin typeface="Calibri"/>
              <a:ea typeface="Calibri"/>
              <a:cs typeface="Calibri"/>
              <a:sym typeface="Calibri"/>
            </a:endParaRPr>
          </a:p>
          <a:p>
            <a:pPr marL="303213" marR="0" lvl="0" indent="-188913" algn="l" rtl="0">
              <a:spcBef>
                <a:spcPts val="360"/>
              </a:spcBef>
              <a:spcAft>
                <a:spcPts val="0"/>
              </a:spcAft>
              <a:buClr>
                <a:schemeClr val="dk1"/>
              </a:buClr>
              <a:buSzPts val="1800"/>
              <a:buFont typeface="Arial"/>
              <a:buNone/>
            </a:pPr>
            <a:endParaRPr sz="1800" b="0" i="0" u="none" dirty="0">
              <a:solidFill>
                <a:schemeClr val="dk1"/>
              </a:solidFill>
              <a:latin typeface="Calibri"/>
              <a:ea typeface="Calibri"/>
              <a:cs typeface="Calibri"/>
              <a:sym typeface="Calibri"/>
            </a:endParaRPr>
          </a:p>
        </p:txBody>
      </p:sp>
      <p:graphicFrame>
        <p:nvGraphicFramePr>
          <p:cNvPr id="668" name="Google Shape;668;p92"/>
          <p:cNvGraphicFramePr/>
          <p:nvPr/>
        </p:nvGraphicFramePr>
        <p:xfrm>
          <a:off x="4724400" y="1104900"/>
          <a:ext cx="4191000" cy="2841981"/>
        </p:xfrm>
        <a:graphic>
          <a:graphicData uri="http://schemas.openxmlformats.org/drawingml/2006/table">
            <a:tbl>
              <a:tblPr>
                <a:noFill/>
                <a:tableStyleId>{906FF67D-E1A7-4608-8722-F6B273B8CC86}</a:tableStyleId>
              </a:tblPr>
              <a:tblGrid>
                <a:gridCol w="1838325">
                  <a:extLst>
                    <a:ext uri="{9D8B030D-6E8A-4147-A177-3AD203B41FA5}">
                      <a16:colId xmlns:a16="http://schemas.microsoft.com/office/drawing/2014/main" val="20000"/>
                    </a:ext>
                  </a:extLst>
                </a:gridCol>
                <a:gridCol w="2352675">
                  <a:extLst>
                    <a:ext uri="{9D8B030D-6E8A-4147-A177-3AD203B41FA5}">
                      <a16:colId xmlns:a16="http://schemas.microsoft.com/office/drawing/2014/main" val="20001"/>
                    </a:ext>
                  </a:extLst>
                </a:gridCol>
              </a:tblGrid>
              <a:tr h="633400">
                <a:tc>
                  <a:txBody>
                    <a:bodyPr/>
                    <a:lstStyle/>
                    <a:p>
                      <a:pPr marL="0" marR="0" lvl="0" indent="0" algn="l" rtl="0">
                        <a:lnSpc>
                          <a:spcPct val="115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Mean Deviation Value</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1600"/>
                        <a:buFont typeface="Calibri"/>
                        <a:buNone/>
                      </a:pPr>
                      <a:r>
                        <a:rPr lang="en-US" sz="1600" b="1" i="0" u="none" strike="noStrike" cap="none">
                          <a:solidFill>
                            <a:schemeClr val="dk1"/>
                          </a:solidFill>
                          <a:latin typeface="Calibri"/>
                          <a:ea typeface="Calibri"/>
                          <a:cs typeface="Calibri"/>
                          <a:sym typeface="Calibri"/>
                        </a:rPr>
                        <a:t>Squared Mean Deviation Value</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0"/>
                  </a:ext>
                </a:extLst>
              </a:tr>
              <a:tr h="639750">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1"/>
                  </a:ext>
                </a:extLst>
              </a:tr>
              <a:tr h="523875">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1</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2"/>
                  </a:ext>
                </a:extLst>
              </a:tr>
              <a:tr h="522275">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9</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3"/>
                  </a:ext>
                </a:extLst>
              </a:tr>
              <a:tr h="522275">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-3</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9</a:t>
                      </a:r>
                      <a:endParaRPr/>
                    </a:p>
                  </a:txBody>
                  <a:tcPr marL="63500" marR="63500" marT="15875" marB="15875" anchor="ctr">
                    <a:lnL w="12700" cap="flat" cmpd="sng">
                      <a:solidFill>
                        <a:srgbClr val="EDEDED"/>
                      </a:solidFill>
                      <a:prstDash val="solid"/>
                      <a:round/>
                      <a:headEnd type="none" w="sm" len="sm"/>
                      <a:tailEnd type="none" w="sm" len="sm"/>
                    </a:lnL>
                    <a:lnR w="12700" cap="flat" cmpd="sng">
                      <a:solidFill>
                        <a:srgbClr val="EDEDED"/>
                      </a:solidFill>
                      <a:prstDash val="solid"/>
                      <a:round/>
                      <a:headEnd type="none" w="sm" len="sm"/>
                      <a:tailEnd type="none" w="sm" len="sm"/>
                    </a:lnR>
                    <a:lnT w="12700" cap="flat" cmpd="sng">
                      <a:solidFill>
                        <a:srgbClr val="EDEDED"/>
                      </a:solidFill>
                      <a:prstDash val="solid"/>
                      <a:round/>
                      <a:headEnd type="none" w="sm" len="sm"/>
                      <a:tailEnd type="none" w="sm" len="sm"/>
                    </a:lnT>
                    <a:lnB w="12700" cap="flat" cmpd="sng">
                      <a:solidFill>
                        <a:srgbClr val="EDEDED"/>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7">
                                            <p:txEl>
                                              <p:pRg st="0" end="0"/>
                                            </p:txEl>
                                          </p:spTgt>
                                        </p:tgtEl>
                                        <p:attrNameLst>
                                          <p:attrName>style.visibility</p:attrName>
                                        </p:attrNameLst>
                                      </p:cBhvr>
                                      <p:to>
                                        <p:strVal val="visible"/>
                                      </p:to>
                                    </p:set>
                                    <p:animEffect transition="in" filter="fade">
                                      <p:cBhvr>
                                        <p:cTn id="7" dur="500"/>
                                        <p:tgtEl>
                                          <p:spTgt spid="6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7">
                                            <p:txEl>
                                              <p:pRg st="1" end="1"/>
                                            </p:txEl>
                                          </p:spTgt>
                                        </p:tgtEl>
                                        <p:attrNameLst>
                                          <p:attrName>style.visibility</p:attrName>
                                        </p:attrNameLst>
                                      </p:cBhvr>
                                      <p:to>
                                        <p:strVal val="visible"/>
                                      </p:to>
                                    </p:set>
                                    <p:animEffect transition="in" filter="fade">
                                      <p:cBhvr>
                                        <p:cTn id="12" dur="500"/>
                                        <p:tgtEl>
                                          <p:spTgt spid="6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7">
                                            <p:txEl>
                                              <p:pRg st="2" end="2"/>
                                            </p:txEl>
                                          </p:spTgt>
                                        </p:tgtEl>
                                        <p:attrNameLst>
                                          <p:attrName>style.visibility</p:attrName>
                                        </p:attrNameLst>
                                      </p:cBhvr>
                                      <p:to>
                                        <p:strVal val="visible"/>
                                      </p:to>
                                    </p:set>
                                    <p:animEffect transition="in" filter="fade">
                                      <p:cBhvr>
                                        <p:cTn id="17" dur="500"/>
                                        <p:tgtEl>
                                          <p:spTgt spid="6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7">
                                            <p:txEl>
                                              <p:pRg st="3" end="3"/>
                                            </p:txEl>
                                          </p:spTgt>
                                        </p:tgtEl>
                                        <p:attrNameLst>
                                          <p:attrName>style.visibility</p:attrName>
                                        </p:attrNameLst>
                                      </p:cBhvr>
                                      <p:to>
                                        <p:strVal val="visible"/>
                                      </p:to>
                                    </p:set>
                                    <p:animEffect transition="in" filter="fade">
                                      <p:cBhvr>
                                        <p:cTn id="22" dur="500"/>
                                        <p:tgtEl>
                                          <p:spTgt spid="6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7">
                                            <p:txEl>
                                              <p:pRg st="4" end="4"/>
                                            </p:txEl>
                                          </p:spTgt>
                                        </p:tgtEl>
                                        <p:attrNameLst>
                                          <p:attrName>style.visibility</p:attrName>
                                        </p:attrNameLst>
                                      </p:cBhvr>
                                      <p:to>
                                        <p:strVal val="visible"/>
                                      </p:to>
                                    </p:set>
                                    <p:animEffect transition="in" filter="fade">
                                      <p:cBhvr>
                                        <p:cTn id="27" dur="500"/>
                                        <p:tgtEl>
                                          <p:spTgt spid="6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7">
                                            <p:txEl>
                                              <p:pRg st="5" end="5"/>
                                            </p:txEl>
                                          </p:spTgt>
                                        </p:tgtEl>
                                        <p:attrNameLst>
                                          <p:attrName>style.visibility</p:attrName>
                                        </p:attrNameLst>
                                      </p:cBhvr>
                                      <p:to>
                                        <p:strVal val="visible"/>
                                      </p:to>
                                    </p:set>
                                    <p:animEffect transition="in" filter="fade">
                                      <p:cBhvr>
                                        <p:cTn id="32" dur="500"/>
                                        <p:tgtEl>
                                          <p:spTgt spid="66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7">
                                            <p:txEl>
                                              <p:pRg st="6" end="6"/>
                                            </p:txEl>
                                          </p:spTgt>
                                        </p:tgtEl>
                                        <p:attrNameLst>
                                          <p:attrName>style.visibility</p:attrName>
                                        </p:attrNameLst>
                                      </p:cBhvr>
                                      <p:to>
                                        <p:strVal val="visible"/>
                                      </p:to>
                                    </p:set>
                                    <p:animEffect transition="in" filter="fade">
                                      <p:cBhvr>
                                        <p:cTn id="37" dur="500"/>
                                        <p:tgtEl>
                                          <p:spTgt spid="66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7">
                                            <p:txEl>
                                              <p:pRg st="7" end="7"/>
                                            </p:txEl>
                                          </p:spTgt>
                                        </p:tgtEl>
                                        <p:attrNameLst>
                                          <p:attrName>style.visibility</p:attrName>
                                        </p:attrNameLst>
                                      </p:cBhvr>
                                      <p:to>
                                        <p:strVal val="visible"/>
                                      </p:to>
                                    </p:set>
                                    <p:animEffect transition="in" filter="fade">
                                      <p:cBhvr>
                                        <p:cTn id="42" dur="500"/>
                                        <p:tgtEl>
                                          <p:spTgt spid="66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67">
                                            <p:txEl>
                                              <p:pRg st="8" end="8"/>
                                            </p:txEl>
                                          </p:spTgt>
                                        </p:tgtEl>
                                        <p:attrNameLst>
                                          <p:attrName>style.visibility</p:attrName>
                                        </p:attrNameLst>
                                      </p:cBhvr>
                                      <p:to>
                                        <p:strVal val="visible"/>
                                      </p:to>
                                    </p:set>
                                    <p:animEffect transition="in" filter="fade">
                                      <p:cBhvr>
                                        <p:cTn id="47" dur="500"/>
                                        <p:tgtEl>
                                          <p:spTgt spid="6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93"/>
          <p:cNvSpPr txBox="1">
            <a:spLocks noGrp="1"/>
          </p:cNvSpPr>
          <p:nvPr>
            <p:ph idx="1"/>
          </p:nvPr>
        </p:nvSpPr>
        <p:spPr>
          <a:prstGeom prst="rect">
            <a:avLst/>
          </a:prstGeom>
          <a:noFill/>
          <a:ln>
            <a:noFill/>
          </a:ln>
        </p:spPr>
        <p:txBody>
          <a:bodyPr spcFirstLastPara="1" wrap="square" lIns="81025" tIns="40500" rIns="81025" bIns="40500" anchor="t" anchorCtr="0">
            <a:normAutofit/>
          </a:bodyPr>
          <a:lstStyle/>
          <a:p>
            <a:pPr marL="303212" marR="0" lvl="0" indent="-303212" algn="l" rtl="0">
              <a:lnSpc>
                <a:spcPct val="80000"/>
              </a:lnSpc>
              <a:spcBef>
                <a:spcPts val="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Step 4: Sum the squares </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0" i="0" u="none" dirty="0">
                <a:solidFill>
                  <a:schemeClr val="dk1"/>
                </a:solidFill>
                <a:latin typeface="Calibri"/>
                <a:ea typeface="Calibri"/>
                <a:cs typeface="Calibri"/>
                <a:sym typeface="Calibri"/>
              </a:rPr>
              <a:t>1+1+9+9 = 20 </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Step5: Find the variance </a:t>
            </a:r>
            <a:endParaRPr sz="2000" b="0" i="0" u="none" dirty="0">
              <a:solidFill>
                <a:schemeClr val="dk1"/>
              </a:solidFill>
              <a:latin typeface="Calibri"/>
              <a:ea typeface="Calibri"/>
              <a:cs typeface="Calibri"/>
              <a:sym typeface="Calibri"/>
            </a:endParaRPr>
          </a:p>
          <a:p>
            <a:pPr marL="303212" marR="0" lvl="0" indent="-303212"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Divide the sum of squares with n-1 that is 4-1 = 3 </a:t>
            </a:r>
            <a:endParaRPr sz="2000" b="0" i="0" u="none" dirty="0">
              <a:solidFill>
                <a:schemeClr val="dk1"/>
              </a:solidFill>
              <a:latin typeface="Calibri"/>
              <a:ea typeface="Calibri"/>
              <a:cs typeface="Calibri"/>
              <a:sym typeface="Calibri"/>
            </a:endParaRPr>
          </a:p>
          <a:p>
            <a:pPr marL="657225" marR="0" lvl="1" indent="-252411" algn="l" rtl="0">
              <a:lnSpc>
                <a:spcPct val="80000"/>
              </a:lnSpc>
              <a:spcBef>
                <a:spcPts val="360"/>
              </a:spcBef>
              <a:spcAft>
                <a:spcPts val="0"/>
              </a:spcAft>
              <a:buClr>
                <a:schemeClr val="dk1"/>
              </a:buClr>
              <a:buSzPts val="1800"/>
              <a:buFont typeface="Arial"/>
              <a:buNone/>
            </a:pPr>
            <a:r>
              <a:rPr lang="en-US" sz="1800" b="0" i="0" u="none" strike="noStrike" cap="none" dirty="0">
                <a:solidFill>
                  <a:schemeClr val="dk1"/>
                </a:solidFill>
                <a:latin typeface="Calibri"/>
                <a:ea typeface="Calibri"/>
                <a:cs typeface="Calibri"/>
                <a:sym typeface="Calibri"/>
              </a:rPr>
              <a:t>20 /3 = 6.6 </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Step 6: Find the square root</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0" i="0" u="none" dirty="0" err="1">
                <a:solidFill>
                  <a:schemeClr val="dk1"/>
                </a:solidFill>
                <a:latin typeface="Calibri"/>
                <a:ea typeface="Calibri"/>
                <a:cs typeface="Calibri"/>
                <a:sym typeface="Calibri"/>
              </a:rPr>
              <a:t>Sqrt</a:t>
            </a:r>
            <a:r>
              <a:rPr lang="en-US" sz="2000" b="0" i="0" u="none" dirty="0">
                <a:solidFill>
                  <a:schemeClr val="dk1"/>
                </a:solidFill>
                <a:latin typeface="Calibri"/>
                <a:ea typeface="Calibri"/>
                <a:cs typeface="Calibri"/>
                <a:sym typeface="Calibri"/>
              </a:rPr>
              <a:t> of 6.6 = 2.581</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Therefore, Standard Deviation of x = 2.581</a:t>
            </a:r>
            <a:endParaRPr sz="2000" b="0" i="0" u="none" dirty="0">
              <a:solidFill>
                <a:schemeClr val="dk1"/>
              </a:solidFill>
              <a:latin typeface="Calibri"/>
              <a:ea typeface="Calibri"/>
              <a:cs typeface="Calibri"/>
              <a:sym typeface="Calibri"/>
            </a:endParaRPr>
          </a:p>
          <a:p>
            <a:pPr marL="303212" marR="0" lvl="0" indent="-303212" algn="l" rtl="0">
              <a:lnSpc>
                <a:spcPct val="80000"/>
              </a:lnSpc>
              <a:spcBef>
                <a:spcPts val="400"/>
              </a:spcBef>
              <a:spcAft>
                <a:spcPts val="0"/>
              </a:spcAft>
              <a:buClr>
                <a:schemeClr val="dk1"/>
              </a:buClr>
              <a:buSzPts val="2000"/>
              <a:buFont typeface="Arial"/>
              <a:buNone/>
            </a:pPr>
            <a:r>
              <a:rPr lang="en-US" sz="2000" b="1" i="0" u="none" dirty="0">
                <a:solidFill>
                  <a:schemeClr val="dk1"/>
                </a:solidFill>
                <a:latin typeface="Calibri"/>
                <a:ea typeface="Calibri"/>
                <a:cs typeface="Calibri"/>
                <a:sym typeface="Calibri"/>
              </a:rPr>
              <a:t>Find for Y using same method </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0" i="0" u="none" dirty="0">
                <a:solidFill>
                  <a:schemeClr val="dk1"/>
                </a:solidFill>
                <a:latin typeface="Calibri"/>
                <a:ea typeface="Calibri"/>
                <a:cs typeface="Calibri"/>
                <a:sym typeface="Calibri"/>
              </a:rPr>
              <a:t>The Standard Deviation of y = 10.29</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0" i="0" u="none" dirty="0">
                <a:solidFill>
                  <a:schemeClr val="dk1"/>
                </a:solidFill>
                <a:latin typeface="Calibri"/>
                <a:ea typeface="Calibri"/>
                <a:cs typeface="Calibri"/>
                <a:sym typeface="Calibri"/>
              </a:rPr>
              <a:t>Correlation = 26.6 /(</a:t>
            </a:r>
            <a:r>
              <a:rPr lang="en-US" sz="2000" b="1" i="0" u="none" dirty="0">
                <a:solidFill>
                  <a:schemeClr val="dk1"/>
                </a:solidFill>
                <a:latin typeface="Calibri"/>
                <a:ea typeface="Calibri"/>
                <a:cs typeface="Calibri"/>
                <a:sym typeface="Calibri"/>
              </a:rPr>
              <a:t>2.581</a:t>
            </a:r>
            <a:r>
              <a:rPr lang="en-US" sz="2000" b="0" i="0" u="none" dirty="0">
                <a:solidFill>
                  <a:schemeClr val="dk1"/>
                </a:solidFill>
                <a:latin typeface="Calibri"/>
                <a:ea typeface="Calibri"/>
                <a:cs typeface="Calibri"/>
                <a:sym typeface="Calibri"/>
              </a:rPr>
              <a:t> x10.29 )</a:t>
            </a:r>
            <a:endParaRPr dirty="0"/>
          </a:p>
          <a:p>
            <a:pPr marL="303212" marR="0" lvl="0" indent="-303212" algn="l" rtl="0">
              <a:lnSpc>
                <a:spcPct val="80000"/>
              </a:lnSpc>
              <a:spcBef>
                <a:spcPts val="400"/>
              </a:spcBef>
              <a:spcAft>
                <a:spcPts val="0"/>
              </a:spcAft>
              <a:buClr>
                <a:schemeClr val="dk1"/>
              </a:buClr>
              <a:buSzPts val="2000"/>
              <a:buFont typeface="Arial"/>
              <a:buNone/>
            </a:pPr>
            <a:r>
              <a:rPr lang="en-US" sz="2000" b="0" i="0" u="none" dirty="0">
                <a:solidFill>
                  <a:schemeClr val="dk1"/>
                </a:solidFill>
                <a:latin typeface="Calibri"/>
                <a:ea typeface="Calibri"/>
                <a:cs typeface="Calibri"/>
                <a:sym typeface="Calibri"/>
              </a:rPr>
              <a:t>Correlation = 1.0019</a:t>
            </a:r>
            <a:endParaRPr dirty="0"/>
          </a:p>
          <a:p>
            <a:pPr marL="303213" marR="0" lvl="0" indent="-176213" algn="l" rtl="0">
              <a:spcBef>
                <a:spcPts val="400"/>
              </a:spcBef>
              <a:spcAft>
                <a:spcPts val="0"/>
              </a:spcAft>
              <a:buClr>
                <a:schemeClr val="dk1"/>
              </a:buClr>
              <a:buSzPts val="2000"/>
              <a:buFont typeface="Arial"/>
              <a:buNone/>
            </a:pPr>
            <a:endParaRPr sz="2000" b="0" i="0" u="none" dirty="0">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3">
                                            <p:txEl>
                                              <p:pRg st="0" end="0"/>
                                            </p:txEl>
                                          </p:spTgt>
                                        </p:tgtEl>
                                        <p:attrNameLst>
                                          <p:attrName>style.visibility</p:attrName>
                                        </p:attrNameLst>
                                      </p:cBhvr>
                                      <p:to>
                                        <p:strVal val="visible"/>
                                      </p:to>
                                    </p:set>
                                    <p:animEffect transition="in" filter="fade">
                                      <p:cBhvr>
                                        <p:cTn id="7" dur="500"/>
                                        <p:tgtEl>
                                          <p:spTgt spid="6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
                                            <p:txEl>
                                              <p:pRg st="1" end="1"/>
                                            </p:txEl>
                                          </p:spTgt>
                                        </p:tgtEl>
                                        <p:attrNameLst>
                                          <p:attrName>style.visibility</p:attrName>
                                        </p:attrNameLst>
                                      </p:cBhvr>
                                      <p:to>
                                        <p:strVal val="visible"/>
                                      </p:to>
                                    </p:set>
                                    <p:animEffect transition="in" filter="fade">
                                      <p:cBhvr>
                                        <p:cTn id="12" dur="500"/>
                                        <p:tgtEl>
                                          <p:spTgt spid="6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3">
                                            <p:txEl>
                                              <p:pRg st="2" end="2"/>
                                            </p:txEl>
                                          </p:spTgt>
                                        </p:tgtEl>
                                        <p:attrNameLst>
                                          <p:attrName>style.visibility</p:attrName>
                                        </p:attrNameLst>
                                      </p:cBhvr>
                                      <p:to>
                                        <p:strVal val="visible"/>
                                      </p:to>
                                    </p:set>
                                    <p:animEffect transition="in" filter="fade">
                                      <p:cBhvr>
                                        <p:cTn id="17" dur="500"/>
                                        <p:tgtEl>
                                          <p:spTgt spid="6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3">
                                            <p:txEl>
                                              <p:pRg st="3" end="3"/>
                                            </p:txEl>
                                          </p:spTgt>
                                        </p:tgtEl>
                                        <p:attrNameLst>
                                          <p:attrName>style.visibility</p:attrName>
                                        </p:attrNameLst>
                                      </p:cBhvr>
                                      <p:to>
                                        <p:strVal val="visible"/>
                                      </p:to>
                                    </p:set>
                                    <p:animEffect transition="in" filter="fade">
                                      <p:cBhvr>
                                        <p:cTn id="22" dur="500"/>
                                        <p:tgtEl>
                                          <p:spTgt spid="6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3">
                                            <p:txEl>
                                              <p:pRg st="4" end="4"/>
                                            </p:txEl>
                                          </p:spTgt>
                                        </p:tgtEl>
                                        <p:attrNameLst>
                                          <p:attrName>style.visibility</p:attrName>
                                        </p:attrNameLst>
                                      </p:cBhvr>
                                      <p:to>
                                        <p:strVal val="visible"/>
                                      </p:to>
                                    </p:set>
                                    <p:animEffect transition="in" filter="fade">
                                      <p:cBhvr>
                                        <p:cTn id="27" dur="500"/>
                                        <p:tgtEl>
                                          <p:spTgt spid="6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3">
                                            <p:txEl>
                                              <p:pRg st="5" end="5"/>
                                            </p:txEl>
                                          </p:spTgt>
                                        </p:tgtEl>
                                        <p:attrNameLst>
                                          <p:attrName>style.visibility</p:attrName>
                                        </p:attrNameLst>
                                      </p:cBhvr>
                                      <p:to>
                                        <p:strVal val="visible"/>
                                      </p:to>
                                    </p:set>
                                    <p:animEffect transition="in" filter="fade">
                                      <p:cBhvr>
                                        <p:cTn id="32" dur="500"/>
                                        <p:tgtEl>
                                          <p:spTgt spid="6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3">
                                            <p:txEl>
                                              <p:pRg st="6" end="6"/>
                                            </p:txEl>
                                          </p:spTgt>
                                        </p:tgtEl>
                                        <p:attrNameLst>
                                          <p:attrName>style.visibility</p:attrName>
                                        </p:attrNameLst>
                                      </p:cBhvr>
                                      <p:to>
                                        <p:strVal val="visible"/>
                                      </p:to>
                                    </p:set>
                                    <p:animEffect transition="in" filter="fade">
                                      <p:cBhvr>
                                        <p:cTn id="37" dur="500"/>
                                        <p:tgtEl>
                                          <p:spTgt spid="6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3">
                                            <p:txEl>
                                              <p:pRg st="7" end="7"/>
                                            </p:txEl>
                                          </p:spTgt>
                                        </p:tgtEl>
                                        <p:attrNameLst>
                                          <p:attrName>style.visibility</p:attrName>
                                        </p:attrNameLst>
                                      </p:cBhvr>
                                      <p:to>
                                        <p:strVal val="visible"/>
                                      </p:to>
                                    </p:set>
                                    <p:animEffect transition="in" filter="fade">
                                      <p:cBhvr>
                                        <p:cTn id="42" dur="500"/>
                                        <p:tgtEl>
                                          <p:spTgt spid="6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73">
                                            <p:txEl>
                                              <p:pRg st="8" end="8"/>
                                            </p:txEl>
                                          </p:spTgt>
                                        </p:tgtEl>
                                        <p:attrNameLst>
                                          <p:attrName>style.visibility</p:attrName>
                                        </p:attrNameLst>
                                      </p:cBhvr>
                                      <p:to>
                                        <p:strVal val="visible"/>
                                      </p:to>
                                    </p:set>
                                    <p:animEffect transition="in" filter="fade">
                                      <p:cBhvr>
                                        <p:cTn id="47" dur="500"/>
                                        <p:tgtEl>
                                          <p:spTgt spid="6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3">
                                            <p:txEl>
                                              <p:pRg st="9" end="9"/>
                                            </p:txEl>
                                          </p:spTgt>
                                        </p:tgtEl>
                                        <p:attrNameLst>
                                          <p:attrName>style.visibility</p:attrName>
                                        </p:attrNameLst>
                                      </p:cBhvr>
                                      <p:to>
                                        <p:strVal val="visible"/>
                                      </p:to>
                                    </p:set>
                                    <p:animEffect transition="in" filter="fade">
                                      <p:cBhvr>
                                        <p:cTn id="52" dur="500"/>
                                        <p:tgtEl>
                                          <p:spTgt spid="67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73">
                                            <p:txEl>
                                              <p:pRg st="10" end="10"/>
                                            </p:txEl>
                                          </p:spTgt>
                                        </p:tgtEl>
                                        <p:attrNameLst>
                                          <p:attrName>style.visibility</p:attrName>
                                        </p:attrNameLst>
                                      </p:cBhvr>
                                      <p:to>
                                        <p:strVal val="visible"/>
                                      </p:to>
                                    </p:set>
                                    <p:animEffect transition="in" filter="fade">
                                      <p:cBhvr>
                                        <p:cTn id="57" dur="500"/>
                                        <p:tgtEl>
                                          <p:spTgt spid="67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73">
                                            <p:txEl>
                                              <p:pRg st="11" end="11"/>
                                            </p:txEl>
                                          </p:spTgt>
                                        </p:tgtEl>
                                        <p:attrNameLst>
                                          <p:attrName>style.visibility</p:attrName>
                                        </p:attrNameLst>
                                      </p:cBhvr>
                                      <p:to>
                                        <p:strVal val="visible"/>
                                      </p:to>
                                    </p:set>
                                    <p:animEffect transition="in" filter="fade">
                                      <p:cBhvr>
                                        <p:cTn id="62" dur="500"/>
                                        <p:tgtEl>
                                          <p:spTgt spid="67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73">
                                            <p:txEl>
                                              <p:pRg st="12" end="12"/>
                                            </p:txEl>
                                          </p:spTgt>
                                        </p:tgtEl>
                                        <p:attrNameLst>
                                          <p:attrName>style.visibility</p:attrName>
                                        </p:attrNameLst>
                                      </p:cBhvr>
                                      <p:to>
                                        <p:strVal val="visible"/>
                                      </p:to>
                                    </p:set>
                                    <p:animEffect transition="in" filter="fade">
                                      <p:cBhvr>
                                        <p:cTn id="67" dur="500"/>
                                        <p:tgtEl>
                                          <p:spTgt spid="67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pic>
        <p:nvPicPr>
          <p:cNvPr id="678" name="Google Shape;678;p94"/>
          <p:cNvPicPr preferRelativeResize="0">
            <a:picLocks noGrp="1"/>
          </p:cNvPicPr>
          <p:nvPr>
            <p:ph idx="1"/>
          </p:nvPr>
        </p:nvPicPr>
        <p:blipFill rotWithShape="1">
          <a:blip r:embed="rId3">
            <a:alphaModFix/>
          </a:blip>
          <a:srcRect/>
          <a:stretch/>
        </p:blipFill>
        <p:spPr>
          <a:xfrm>
            <a:off x="762000" y="342900"/>
            <a:ext cx="7162800" cy="42672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pic>
        <p:nvPicPr>
          <p:cNvPr id="683" name="Google Shape;683;p95"/>
          <p:cNvPicPr preferRelativeResize="0">
            <a:picLocks noGrp="1"/>
          </p:cNvPicPr>
          <p:nvPr>
            <p:ph idx="1"/>
          </p:nvPr>
        </p:nvPicPr>
        <p:blipFill rotWithShape="1">
          <a:blip r:embed="rId3">
            <a:alphaModFix/>
          </a:blip>
          <a:srcRect/>
          <a:stretch/>
        </p:blipFill>
        <p:spPr>
          <a:xfrm>
            <a:off x="762000" y="419100"/>
            <a:ext cx="7315200" cy="45720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96"/>
          <p:cNvSpPr txBox="1">
            <a:spLocks noGrp="1"/>
          </p:cNvSpPr>
          <p:nvPr>
            <p:ph type="title"/>
          </p:nvPr>
        </p:nvSpPr>
        <p:spPr>
          <a:prstGeom prst="rect">
            <a:avLst/>
          </a:prstGeom>
          <a:noFill/>
          <a:ln>
            <a:noFill/>
          </a:ln>
        </p:spPr>
        <p:txBody>
          <a:bodyPr spcFirstLastPara="1" wrap="square" lIns="81025" tIns="40500" rIns="81025" bIns="40500" anchor="ctr" anchorCtr="0">
            <a:noAutofit/>
          </a:bodyPr>
          <a:lstStyle/>
          <a:p>
            <a:pPr marL="0" lvl="0" indent="0" algn="ctr" rtl="0">
              <a:lnSpc>
                <a:spcPct val="100000"/>
              </a:lnSpc>
              <a:spcBef>
                <a:spcPts val="0"/>
              </a:spcBef>
              <a:spcAft>
                <a:spcPts val="0"/>
              </a:spcAft>
              <a:buClr>
                <a:schemeClr val="dk1"/>
              </a:buClr>
              <a:buSzPts val="3900"/>
              <a:buFont typeface="Calibri"/>
              <a:buNone/>
            </a:pPr>
            <a:r>
              <a:rPr lang="en-US" sz="3900" b="1" i="0" u="none">
                <a:solidFill>
                  <a:schemeClr val="dk1"/>
                </a:solidFill>
                <a:latin typeface="Calibri"/>
                <a:ea typeface="Calibri"/>
                <a:cs typeface="Calibri"/>
                <a:sym typeface="Calibri"/>
              </a:rPr>
              <a:t>Causation</a:t>
            </a:r>
            <a:r>
              <a:rPr lang="en-US" sz="3900" b="0" i="0" u="none">
                <a:solidFill>
                  <a:schemeClr val="dk1"/>
                </a:solidFill>
                <a:latin typeface="Calibri"/>
                <a:ea typeface="Calibri"/>
                <a:cs typeface="Calibri"/>
                <a:sym typeface="Calibri"/>
              </a:rPr>
              <a:t> </a:t>
            </a:r>
            <a:endParaRPr/>
          </a:p>
        </p:txBody>
      </p:sp>
      <p:sp>
        <p:nvSpPr>
          <p:cNvPr id="689" name="Google Shape;689;p96"/>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1" i="0" u="none">
                <a:solidFill>
                  <a:schemeClr val="dk1"/>
                </a:solidFill>
                <a:latin typeface="Calibri"/>
                <a:ea typeface="Calibri"/>
                <a:cs typeface="Calibri"/>
                <a:sym typeface="Calibri"/>
              </a:rPr>
              <a:t>Causation</a:t>
            </a:r>
            <a:r>
              <a:rPr lang="en-US" sz="2800" b="0" i="0" u="none">
                <a:solidFill>
                  <a:schemeClr val="dk1"/>
                </a:solidFill>
                <a:latin typeface="Calibri"/>
                <a:ea typeface="Calibri"/>
                <a:cs typeface="Calibri"/>
                <a:sym typeface="Calibri"/>
              </a:rPr>
              <a:t> means that changes in one variable brings about changes in the other; there is a cause-and-effect relationship between variables.</a:t>
            </a:r>
            <a:endParaRPr/>
          </a:p>
          <a:p>
            <a:pPr marL="303212" marR="0" lvl="0" indent="-303212" algn="l" rtl="0">
              <a:lnSpc>
                <a:spcPct val="100000"/>
              </a:lnSpc>
              <a:spcBef>
                <a:spcPts val="56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 The two variables are correlated with each other and there is also a causal link between them.</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9">
                                            <p:txEl>
                                              <p:pRg st="0" end="0"/>
                                            </p:txEl>
                                          </p:spTgt>
                                        </p:tgtEl>
                                        <p:attrNameLst>
                                          <p:attrName>style.visibility</p:attrName>
                                        </p:attrNameLst>
                                      </p:cBhvr>
                                      <p:to>
                                        <p:strVal val="visible"/>
                                      </p:to>
                                    </p:set>
                                    <p:animEffect transition="in" filter="fade">
                                      <p:cBhvr>
                                        <p:cTn id="7" dur="500"/>
                                        <p:tgtEl>
                                          <p:spTgt spid="6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9">
                                            <p:txEl>
                                              <p:pRg st="1" end="1"/>
                                            </p:txEl>
                                          </p:spTgt>
                                        </p:tgtEl>
                                        <p:attrNameLst>
                                          <p:attrName>style.visibility</p:attrName>
                                        </p:attrNameLst>
                                      </p:cBhvr>
                                      <p:to>
                                        <p:strVal val="visible"/>
                                      </p:to>
                                    </p:set>
                                    <p:animEffect transition="in" filter="fade">
                                      <p:cBhvr>
                                        <p:cTn id="12" dur="500"/>
                                        <p:tgtEl>
                                          <p:spTgt spid="68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7"/>
          <p:cNvSpPr txBox="1">
            <a:spLocks noGrp="1"/>
          </p:cNvSpPr>
          <p:nvPr>
            <p:ph idx="1"/>
          </p:nvPr>
        </p:nvSpPr>
        <p:spPr>
          <a:prstGeom prst="rect">
            <a:avLst/>
          </a:prstGeom>
          <a:noFill/>
          <a:ln>
            <a:noFill/>
          </a:ln>
        </p:spPr>
        <p:txBody>
          <a:bodyPr spcFirstLastPara="1" wrap="square" lIns="81025" tIns="40500" rIns="81025" bIns="40500" anchor="t" anchorCtr="0">
            <a:noAutofit/>
          </a:bodyPr>
          <a:lstStyle/>
          <a:p>
            <a:pPr marL="303212" marR="0" lvl="0" indent="-303212" algn="l" rtl="0">
              <a:lnSpc>
                <a:spcPct val="100000"/>
              </a:lnSpc>
              <a:spcBef>
                <a:spcPts val="0"/>
              </a:spcBef>
              <a:spcAft>
                <a:spcPts val="0"/>
              </a:spcAft>
              <a:buClr>
                <a:schemeClr val="dk1"/>
              </a:buClr>
              <a:buSzPts val="2800"/>
              <a:buFont typeface="Arial"/>
              <a:buChar char="•"/>
            </a:pPr>
            <a:r>
              <a:rPr lang="en-US" sz="2800" b="0" i="0" u="none">
                <a:solidFill>
                  <a:schemeClr val="dk1"/>
                </a:solidFill>
                <a:latin typeface="Calibri"/>
                <a:ea typeface="Calibri"/>
                <a:cs typeface="Calibri"/>
                <a:sym typeface="Calibri"/>
              </a:rPr>
              <a:t>Correlation and Causation can exist at the same time also, so definitely correlation doesn’t imply causation. Below example is to show this difference more clearly</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8"/>
          <p:cNvSpPr txBox="1">
            <a:spLocks noGrp="1"/>
          </p:cNvSpPr>
          <p:nvPr>
            <p:ph idx="1"/>
          </p:nvPr>
        </p:nvSpPr>
        <p:spPr>
          <a:xfrm>
            <a:off x="457200" y="495300"/>
            <a:ext cx="8229600" cy="1905000"/>
          </a:xfrm>
          <a:prstGeom prst="rect">
            <a:avLst/>
          </a:prstGeom>
          <a:noFill/>
          <a:ln>
            <a:noFill/>
          </a:ln>
        </p:spPr>
        <p:txBody>
          <a:bodyPr spcFirstLastPara="1" wrap="square" lIns="81025" tIns="40500" rIns="81025" bIns="40500" anchor="t" anchorCtr="0">
            <a:noAutofit/>
          </a:bodyPr>
          <a:lstStyle/>
          <a:p>
            <a:pPr marL="303212" marR="0" lvl="0" indent="-125411" algn="just" rtl="0">
              <a:lnSpc>
                <a:spcPct val="100000"/>
              </a:lnSpc>
              <a:spcBef>
                <a:spcPts val="0"/>
              </a:spcBef>
              <a:spcAft>
                <a:spcPts val="0"/>
              </a:spcAft>
              <a:buClr>
                <a:schemeClr val="dk1"/>
              </a:buClr>
              <a:buSzPts val="2800"/>
              <a:buFont typeface="Arial"/>
              <a:buNone/>
            </a:pPr>
            <a:endParaRPr sz="2800" b="0" i="0" u="none">
              <a:solidFill>
                <a:schemeClr val="dk1"/>
              </a:solidFill>
              <a:latin typeface="Calibri"/>
              <a:ea typeface="Calibri"/>
              <a:cs typeface="Calibri"/>
              <a:sym typeface="Calibri"/>
            </a:endParaRPr>
          </a:p>
          <a:p>
            <a:pPr marL="303212" marR="0" lvl="0" indent="-303212" algn="just" rtl="0">
              <a:lnSpc>
                <a:spcPct val="100000"/>
              </a:lnSpc>
              <a:spcBef>
                <a:spcPts val="400"/>
              </a:spcBef>
              <a:spcAft>
                <a:spcPts val="0"/>
              </a:spcAft>
              <a:buClr>
                <a:schemeClr val="dk1"/>
              </a:buClr>
              <a:buSzPts val="1800"/>
              <a:buFont typeface="Arial"/>
              <a:buChar char="•"/>
            </a:pPr>
            <a:r>
              <a:rPr lang="en-US" sz="1800" b="0" i="0" u="none">
                <a:solidFill>
                  <a:schemeClr val="dk1"/>
                </a:solidFill>
                <a:latin typeface="Calibri"/>
                <a:ea typeface="Calibri"/>
                <a:cs typeface="Calibri"/>
                <a:sym typeface="Calibri"/>
              </a:rPr>
              <a:t>Lets assume a video is playing in computer. No battery in computer causes computer to shutdown and also causes video player to stop ,shows causality of battery over laptop and video player. The moment computer shutdowns, video player also shuts shows both are correlated. More specifically </a:t>
            </a:r>
            <a:r>
              <a:rPr lang="en-US" sz="2000" b="0" i="0" u="none">
                <a:solidFill>
                  <a:schemeClr val="dk1"/>
                </a:solidFill>
                <a:latin typeface="Calibri"/>
                <a:ea typeface="Calibri"/>
                <a:cs typeface="Calibri"/>
                <a:sym typeface="Calibri"/>
              </a:rPr>
              <a:t>positively correlated.</a:t>
            </a:r>
            <a:endParaRPr/>
          </a:p>
        </p:txBody>
      </p:sp>
      <p:pic>
        <p:nvPicPr>
          <p:cNvPr id="700" name="Google Shape;700;p98"/>
          <p:cNvPicPr preferRelativeResize="0"/>
          <p:nvPr/>
        </p:nvPicPr>
        <p:blipFill rotWithShape="1">
          <a:blip r:embed="rId3">
            <a:alphaModFix/>
          </a:blip>
          <a:srcRect/>
          <a:stretch/>
        </p:blipFill>
        <p:spPr>
          <a:xfrm>
            <a:off x="1219200" y="2628900"/>
            <a:ext cx="5476875" cy="29241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15180</TotalTime>
  <Words>7453</Words>
  <Application>Microsoft Office PowerPoint</Application>
  <PresentationFormat>On-screen Show (16:10)</PresentationFormat>
  <Paragraphs>779</Paragraphs>
  <Slides>200</Slides>
  <Notes>197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200</vt:i4>
      </vt:variant>
    </vt:vector>
  </HeadingPairs>
  <TitlesOfParts>
    <vt:vector size="206" baseType="lpstr">
      <vt:lpstr>Calibri</vt:lpstr>
      <vt:lpstr>Arial</vt:lpstr>
      <vt:lpstr>Calibri Light</vt:lpstr>
      <vt:lpstr>Noto Sans Symbols</vt:lpstr>
      <vt:lpstr>Meddon</vt:lpstr>
      <vt:lpstr>Office Theme</vt:lpstr>
      <vt:lpstr>PowerPoint Presentation</vt:lpstr>
      <vt:lpstr>Steps to Write ML Models</vt:lpstr>
      <vt:lpstr>UNIT II:  Descriptive Statistics </vt:lpstr>
      <vt:lpstr>UNIT II:  Descriptive Statistics </vt:lpstr>
      <vt:lpstr>  What is Data?   </vt:lpstr>
      <vt:lpstr>  Data Representation in Machine Learning  </vt:lpstr>
      <vt:lpstr> Why is Data Representation Important in Machine Learning?  </vt:lpstr>
      <vt:lpstr> Statistical Learning: </vt:lpstr>
      <vt:lpstr>Descriptive statistics </vt:lpstr>
      <vt:lpstr> Inferential Statistics </vt:lpstr>
      <vt:lpstr>PowerPoint Presentation</vt:lpstr>
      <vt:lpstr>PowerPoint Presentation</vt:lpstr>
      <vt:lpstr> Qualitative Data or Categorical Data </vt:lpstr>
      <vt:lpstr> Nominal Data </vt:lpstr>
      <vt:lpstr> Nominal Data </vt:lpstr>
      <vt:lpstr>Ordinal Data</vt:lpstr>
      <vt:lpstr>Ordinal Data</vt:lpstr>
      <vt:lpstr> Quantitative Data or Numerical Data </vt:lpstr>
      <vt:lpstr>Discrete Data</vt:lpstr>
      <vt:lpstr>Continuous Data </vt:lpstr>
      <vt:lpstr>Interval Data</vt:lpstr>
      <vt:lpstr>Ratio Data</vt:lpstr>
      <vt:lpstr>Interval &amp; Ratio Data Properties</vt:lpstr>
      <vt:lpstr>PowerPoint Presentation</vt:lpstr>
      <vt:lpstr>PowerPoint Presentation</vt:lpstr>
      <vt:lpstr>Central Tendency</vt:lpstr>
      <vt:lpstr>Mean</vt:lpstr>
      <vt:lpstr>  Median </vt:lpstr>
      <vt:lpstr>Mode</vt:lpstr>
      <vt:lpstr>PowerPoint Presentation</vt:lpstr>
      <vt:lpstr>PowerPoint Presentation</vt:lpstr>
      <vt:lpstr>  Understanding Data Distribution &amp; measures central tendency </vt:lpstr>
      <vt:lpstr>PowerPoint Presentation</vt:lpstr>
      <vt:lpstr>Lets understand with a plot</vt:lpstr>
      <vt:lpstr> Observation 1 </vt:lpstr>
      <vt:lpstr>Example 2</vt:lpstr>
      <vt:lpstr>PowerPoint Presentation</vt:lpstr>
      <vt:lpstr>Lets understand with a plot</vt:lpstr>
      <vt:lpstr> Observation 2 </vt:lpstr>
      <vt:lpstr>Example 3</vt:lpstr>
      <vt:lpstr>PowerPoint Presentation</vt:lpstr>
      <vt:lpstr>Lets understand with a plot</vt:lpstr>
      <vt:lpstr>PowerPoint Presentation</vt:lpstr>
      <vt:lpstr> </vt:lpstr>
      <vt:lpstr>PowerPoint Presentation</vt:lpstr>
      <vt:lpstr>PowerPoint Presentation</vt:lpstr>
      <vt:lpstr>  Variability/Dispersion </vt:lpstr>
      <vt:lpstr> Range </vt:lpstr>
      <vt:lpstr>Variance</vt:lpstr>
      <vt:lpstr> Variance </vt:lpstr>
      <vt:lpstr>Example:</vt:lpstr>
      <vt:lpstr> Standard Deviation </vt:lpstr>
      <vt:lpstr>PowerPoint Presentation</vt:lpstr>
      <vt:lpstr>Finding measures of Variability on simple Data</vt:lpstr>
      <vt:lpstr>Interquartile Range</vt:lpstr>
      <vt:lpstr>PowerPoint Presentation</vt:lpstr>
      <vt:lpstr>Example</vt:lpstr>
      <vt:lpstr>PowerPoint Presentation</vt:lpstr>
      <vt:lpstr>PowerPoint Presentation</vt:lpstr>
      <vt:lpstr>PowerPoint Presentation</vt:lpstr>
      <vt:lpstr>Lets Analyze outliers with simple  Data</vt:lpstr>
      <vt:lpstr>PowerPoint Presentation</vt:lpstr>
      <vt:lpstr>PowerPoint Presentation</vt:lpstr>
      <vt:lpstr>BOX PLOT</vt:lpstr>
      <vt:lpstr>PowerPoint Presentation</vt:lpstr>
      <vt:lpstr>PowerPoint Presentation</vt:lpstr>
      <vt:lpstr>PowerPoint Presentation</vt:lpstr>
      <vt:lpstr>Outlier  </vt:lpstr>
      <vt:lpstr>PowerPoint Presentation</vt:lpstr>
      <vt:lpstr>Finding measures of Central tendency on simple Data</vt:lpstr>
      <vt:lpstr>Finding Outliers Using Boxplot </vt:lpstr>
      <vt:lpstr>Effect of Outliers on Central tendency measures</vt:lpstr>
      <vt:lpstr>Mean absolute deviation (MAD)</vt:lpstr>
      <vt:lpstr>PowerPoint Presentation</vt:lpstr>
      <vt:lpstr> Covariance </vt:lpstr>
      <vt:lpstr>PowerPoint Presentation</vt:lpstr>
      <vt:lpstr>PowerPoint Presentation</vt:lpstr>
      <vt:lpstr>PowerPoint Presentation</vt:lpstr>
      <vt:lpstr>Example</vt:lpstr>
      <vt:lpstr>PowerPoint Presentation</vt:lpstr>
      <vt:lpstr>PowerPoint Presentation</vt:lpstr>
      <vt:lpstr>PowerPoint Presentation</vt:lpstr>
      <vt:lpstr>Correlation </vt:lpstr>
      <vt:lpstr>PowerPoint Presentation</vt:lpstr>
      <vt:lpstr>Types of correlation </vt:lpstr>
      <vt:lpstr>PowerPoint Presentation</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Causation </vt:lpstr>
      <vt:lpstr>PowerPoint Presentation</vt:lpstr>
      <vt:lpstr>PowerPoint Presentation</vt:lpstr>
      <vt:lpstr>PowerPoint Presentation</vt:lpstr>
      <vt:lpstr>PowerPoint Presentation</vt:lpstr>
      <vt:lpstr> Exploratory Data Analysis (EDA)  </vt:lpstr>
      <vt:lpstr>Exploratory Data Analysis</vt:lpstr>
      <vt:lpstr>Understanding EDA with a Dataset</vt:lpstr>
      <vt:lpstr> understanding EDA with a Dataset</vt:lpstr>
      <vt:lpstr>PowerPoint Presentation</vt:lpstr>
      <vt:lpstr>PowerPoint Presentation</vt:lpstr>
      <vt:lpstr>Concise Summary of DataFrame</vt:lpstr>
      <vt:lpstr>Finding Unique elements of columns</vt:lpstr>
      <vt:lpstr>Finding Unique elements of columns</vt:lpstr>
      <vt:lpstr>Checking format of each column</vt:lpstr>
      <vt:lpstr>PowerPoint Presentation</vt:lpstr>
      <vt:lpstr>Converting Variable’s data types</vt:lpstr>
      <vt:lpstr>Recheck the data types</vt:lpstr>
      <vt:lpstr>Cleaning ‘Doors’ Column</vt:lpstr>
      <vt:lpstr>Converting ‘Doors’ datatype</vt:lpstr>
      <vt:lpstr>Concise summary of DataFrame</vt:lpstr>
      <vt:lpstr>Importing data with other forms of missing values</vt:lpstr>
      <vt:lpstr>Identifying missing values</vt:lpstr>
      <vt:lpstr>Handling missing values</vt:lpstr>
      <vt:lpstr>Handling missing values- by removing</vt:lpstr>
      <vt:lpstr>Handling missing values- by imputing</vt:lpstr>
      <vt:lpstr>Handling missing values- by imputing</vt:lpstr>
      <vt:lpstr>Handling missing values- by imputing</vt:lpstr>
      <vt:lpstr>Imputing missing values for ‘Age’</vt:lpstr>
      <vt:lpstr>Imputing missing values for ‘Age’</vt:lpstr>
      <vt:lpstr>Imputing missing values for ‘KM’</vt:lpstr>
      <vt:lpstr>Imputing missing values for ‘HP’</vt:lpstr>
      <vt:lpstr>Imputing missing values for ‘FuelType’</vt:lpstr>
      <vt:lpstr>Imputing missing values for ‘MetColor’</vt:lpstr>
      <vt:lpstr>Rechecking missing values</vt:lpstr>
      <vt:lpstr>Outliers Detection</vt:lpstr>
      <vt:lpstr>PowerPoint Presentation</vt:lpstr>
      <vt:lpstr>Lets Analyze outliers with simple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 Score Method</vt:lpstr>
      <vt:lpstr>PowerPoint Presentation</vt:lpstr>
      <vt:lpstr>PowerPoint Presentation</vt:lpstr>
      <vt:lpstr>PowerPoint Presentation</vt:lpstr>
      <vt:lpstr>Which one to Choose: IQR or STD?</vt:lpstr>
      <vt:lpstr>PowerPoint Presentation</vt:lpstr>
      <vt:lpstr>PowerPoint Presentation</vt:lpstr>
      <vt:lpstr>PowerPoint Presentation</vt:lpstr>
      <vt:lpstr>PowerPoint Presentation</vt:lpstr>
      <vt:lpstr>Correlation</vt:lpstr>
      <vt:lpstr>Correlation</vt:lpstr>
      <vt:lpstr>Correlation </vt:lpstr>
      <vt:lpstr>Correlation – using heatmap </vt:lpstr>
      <vt:lpstr>PowerPoint Presentation</vt:lpstr>
      <vt:lpstr>EDA for Categorical Variables</vt:lpstr>
      <vt:lpstr>What is the problem with Categorical data?</vt:lpstr>
      <vt:lpstr>Converting categorical variables into numeric</vt:lpstr>
      <vt:lpstr>One – Hot Encoding</vt:lpstr>
      <vt:lpstr>PowerPoint Presentation</vt:lpstr>
      <vt:lpstr>PowerPoint Presentation</vt:lpstr>
      <vt:lpstr>PowerPoint Presentation</vt:lpstr>
      <vt:lpstr>Alternate method using sklearn</vt:lpstr>
      <vt:lpstr>PowerPoint Presentation</vt:lpstr>
      <vt:lpstr>PowerPoint Presentation</vt:lpstr>
      <vt:lpstr>Alternate categorical conversion: Label Encoding</vt:lpstr>
      <vt:lpstr>Label encoding does not replace existing categorical column ,it adds extra column with attr_cat. i.e., duplicate columns exist in a dataset, the original categorical column should be droped for further processing.</vt:lpstr>
      <vt:lpstr>Removing Unwanted attributes/columns</vt:lpstr>
      <vt:lpstr>Feature Selection</vt:lpstr>
      <vt:lpstr>Training &amp; Test Data Splitting</vt:lpstr>
      <vt:lpstr>Data Transformation: </vt:lpstr>
      <vt:lpstr>Data Normalization </vt:lpstr>
      <vt:lpstr>PowerPoint Presentation</vt:lpstr>
      <vt:lpstr>PowerPoint Presentation</vt:lpstr>
      <vt:lpstr>PowerPoint Presentation</vt:lpstr>
      <vt:lpstr>PowerPoint Presentation</vt:lpstr>
      <vt:lpstr>PowerPoint Presentation</vt:lpstr>
      <vt:lpstr>Data visualization</vt:lpstr>
      <vt:lpstr>Why Data Visualization</vt:lpstr>
      <vt:lpstr>PowerPoint Presentation</vt:lpstr>
      <vt:lpstr> Line Graph/Chart </vt:lpstr>
      <vt:lpstr>Bar Graph </vt:lpstr>
      <vt:lpstr>PowerPoint Presentation</vt:lpstr>
      <vt:lpstr>PowerPoint Presentation</vt:lpstr>
      <vt:lpstr>PowerPoint Presentation</vt:lpstr>
      <vt:lpstr>Histogram </vt:lpstr>
      <vt:lpstr>Lets understand with a plot</vt:lpstr>
      <vt:lpstr>PowerPoint Presentation</vt:lpstr>
      <vt:lpstr>PowerPoint Presentation</vt:lpstr>
      <vt:lpstr>Scatter Plot </vt:lpstr>
      <vt:lpstr>PowerPoint Presentation</vt:lpstr>
      <vt:lpstr>Pie Chart </vt:lpstr>
      <vt:lpstr>PowerPoint Presentation</vt:lpstr>
      <vt:lpstr>PowerPoint Presentation</vt:lpstr>
      <vt:lpstr>PowerPoint Presentation</vt:lpstr>
      <vt:lpstr>Distplot</vt:lpstr>
      <vt:lpstr>PowerPoint Presentation</vt:lpstr>
      <vt:lpstr>Joinplot </vt:lpstr>
      <vt:lpstr>PowerPoint Presentation</vt:lpstr>
      <vt:lpstr>Pairplot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ANIL KUMAR</dc:creator>
  <cp:lastModifiedBy>Nageswara nandimalla</cp:lastModifiedBy>
  <cp:revision>21</cp:revision>
  <dcterms:created xsi:type="dcterms:W3CDTF">2006-08-16T00:00:00Z</dcterms:created>
  <dcterms:modified xsi:type="dcterms:W3CDTF">2025-09-08T21:11:33Z</dcterms:modified>
</cp:coreProperties>
</file>